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2" r:id="rId2"/>
    <p:sldId id="258" r:id="rId3"/>
    <p:sldId id="260" r:id="rId4"/>
    <p:sldId id="294" r:id="rId5"/>
    <p:sldId id="272" r:id="rId6"/>
    <p:sldId id="295" r:id="rId7"/>
    <p:sldId id="299" r:id="rId8"/>
    <p:sldId id="291" r:id="rId9"/>
    <p:sldId id="292" r:id="rId10"/>
    <p:sldId id="297" r:id="rId11"/>
    <p:sldId id="266" r:id="rId12"/>
    <p:sldId id="302" r:id="rId13"/>
    <p:sldId id="303" r:id="rId14"/>
    <p:sldId id="289" r:id="rId15"/>
    <p:sldId id="276" r:id="rId16"/>
    <p:sldId id="290" r:id="rId17"/>
    <p:sldId id="300" r:id="rId18"/>
    <p:sldId id="305" r:id="rId19"/>
    <p:sldId id="306" r:id="rId20"/>
    <p:sldId id="310" r:id="rId21"/>
    <p:sldId id="307" r:id="rId22"/>
    <p:sldId id="308" r:id="rId23"/>
    <p:sldId id="309" r:id="rId24"/>
    <p:sldId id="283" r:id="rId25"/>
    <p:sldId id="304" r:id="rId26"/>
    <p:sldId id="257" r:id="rId27"/>
    <p:sldId id="301" r:id="rId28"/>
    <p:sldId id="311" r:id="rId29"/>
    <p:sldId id="298" r:id="rId30"/>
    <p:sldId id="293" r:id="rId31"/>
    <p:sldId id="314" r:id="rId32"/>
    <p:sldId id="316" r:id="rId33"/>
    <p:sldId id="317" r:id="rId34"/>
    <p:sldId id="287" r:id="rId35"/>
    <p:sldId id="263" r:id="rId36"/>
    <p:sldId id="312" r:id="rId37"/>
    <p:sldId id="313" r:id="rId38"/>
    <p:sldId id="259" r:id="rId3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561E"/>
    <a:srgbClr val="00F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60"/>
  </p:normalViewPr>
  <p:slideViewPr>
    <p:cSldViewPr snapToGrid="0">
      <p:cViewPr varScale="1">
        <p:scale>
          <a:sx n="107" d="100"/>
          <a:sy n="107" d="100"/>
        </p:scale>
        <p:origin x="11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A44D81A-7008-728D-EF55-0ABDB7E9A82A}"/>
              </a:ext>
            </a:extLst>
          </p:cNvPr>
          <p:cNvPicPr>
            <a:picLocks noChangeAspect="1"/>
          </p:cNvPicPr>
          <p:nvPr/>
        </p:nvPicPr>
        <p:blipFill>
          <a:blip r:embed="rId2"/>
          <a:stretch>
            <a:fillRect/>
          </a:stretch>
        </p:blipFill>
        <p:spPr>
          <a:xfrm>
            <a:off x="0" y="-2049306"/>
            <a:ext cx="9427416" cy="9427416"/>
          </a:xfrm>
          <a:prstGeom prst="rect">
            <a:avLst/>
          </a:prstGeom>
        </p:spPr>
      </p:pic>
      <p:sp>
        <p:nvSpPr>
          <p:cNvPr id="3" name="Rectangle: Rounded Corners 2">
            <a:extLst>
              <a:ext uri="{FF2B5EF4-FFF2-40B4-BE49-F238E27FC236}">
                <a16:creationId xmlns:a16="http://schemas.microsoft.com/office/drawing/2014/main" id="{810B20E7-8241-ADC3-E3A8-9D424389B23F}"/>
              </a:ext>
            </a:extLst>
          </p:cNvPr>
          <p:cNvSpPr/>
          <p:nvPr/>
        </p:nvSpPr>
        <p:spPr>
          <a:xfrm>
            <a:off x="779318" y="1666007"/>
            <a:ext cx="7585364" cy="2126673"/>
          </a:xfrm>
          <a:prstGeom prst="round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p:nvPr/>
        </p:nvSpPr>
        <p:spPr>
          <a:xfrm>
            <a:off x="949036" y="1842655"/>
            <a:ext cx="7266709" cy="1600199"/>
          </a:xfrm>
          <a:prstGeom prst="rect">
            <a:avLst/>
          </a:prstGeom>
        </p:spPr>
        <p:txBody>
          <a:bodyPr vert="horz" wrap="square" lIns="0" tIns="0" rIns="0" bIns="0"/>
          <a:lstStyle/>
          <a:p>
            <a:pPr algn="l" rtl="0" eaLnBrk="0">
              <a:lnSpc>
                <a:spcPct val="83715"/>
              </a:lnSpc>
              <a:tabLst/>
            </a:pPr>
            <a:endParaRPr lang="Arial" altLang="Arial" sz="100" dirty="0"/>
          </a:p>
          <a:p>
            <a:pPr marL="47695" algn="ctr" rtl="0" eaLnBrk="0">
              <a:lnSpc>
                <a:spcPct val="79000"/>
              </a:lnSpc>
              <a:tabLst/>
            </a:pPr>
            <a:r>
              <a:rPr lang="en-US" sz="5000" b="1" spc="60" dirty="0">
                <a:solidFill>
                  <a:srgbClr val="FFFFFF">
                    <a:alpha val="100000"/>
                  </a:srgbClr>
                </a:solidFill>
                <a:latin typeface="Arial"/>
                <a:ea typeface="Arial"/>
                <a:cs typeface="Arial"/>
              </a:rPr>
              <a:t>POE-Injector</a:t>
            </a:r>
          </a:p>
          <a:p>
            <a:pPr marL="47695" algn="ctr" rtl="0" eaLnBrk="0">
              <a:lnSpc>
                <a:spcPct val="79000"/>
              </a:lnSpc>
              <a:tabLst/>
            </a:pPr>
            <a:br>
              <a:rPr lang="en-US" sz="2400" b="1" spc="60" dirty="0">
                <a:solidFill>
                  <a:srgbClr val="FFFFFF">
                    <a:alpha val="100000"/>
                  </a:srgbClr>
                </a:solidFill>
                <a:latin typeface="Arial"/>
                <a:ea typeface="Arial"/>
                <a:cs typeface="Arial"/>
              </a:rPr>
            </a:br>
            <a:r>
              <a:rPr lang="en-US" sz="2400" b="1" spc="60" dirty="0" err="1">
                <a:solidFill>
                  <a:schemeClr val="accent1">
                    <a:lumMod val="40000"/>
                    <a:lumOff val="60000"/>
                  </a:schemeClr>
                </a:solidFill>
                <a:latin typeface="Arial"/>
                <a:ea typeface="Arial"/>
                <a:cs typeface="Arial"/>
              </a:rPr>
              <a:t>Parman</a:t>
            </a:r>
            <a:r>
              <a:rPr lang="en-US" sz="2400" b="1" spc="60" dirty="0">
                <a:solidFill>
                  <a:schemeClr val="accent1">
                    <a:lumMod val="40000"/>
                    <a:lumOff val="60000"/>
                  </a:schemeClr>
                </a:solidFill>
                <a:latin typeface="Arial"/>
                <a:ea typeface="Arial"/>
                <a:cs typeface="Arial"/>
              </a:rPr>
              <a:t> company</a:t>
            </a:r>
          </a:p>
          <a:p>
            <a:pPr marL="47695" algn="ctr" rtl="0" eaLnBrk="0">
              <a:lnSpc>
                <a:spcPct val="79000"/>
              </a:lnSpc>
              <a:tabLst/>
            </a:pPr>
            <a:r>
              <a:rPr lang="en-US" altLang="Arial" sz="2400" b="1" spc="60" dirty="0">
                <a:solidFill>
                  <a:schemeClr val="accent1">
                    <a:lumMod val="40000"/>
                    <a:lumOff val="60000"/>
                  </a:schemeClr>
                </a:solidFill>
                <a:latin typeface="Arial"/>
                <a:cs typeface="Arial"/>
              </a:rPr>
              <a:t>Mentor : Mrs. </a:t>
            </a:r>
            <a:r>
              <a:rPr lang="en-US" altLang="Arial" sz="2400" b="1" spc="60" dirty="0" err="1">
                <a:solidFill>
                  <a:schemeClr val="accent1">
                    <a:lumMod val="40000"/>
                    <a:lumOff val="60000"/>
                  </a:schemeClr>
                </a:solidFill>
                <a:latin typeface="Arial"/>
                <a:cs typeface="Arial"/>
              </a:rPr>
              <a:t>Shaterzade</a:t>
            </a:r>
            <a:endParaRPr lang="en-US" altLang="Arial" sz="2400" b="1" spc="60" dirty="0">
              <a:solidFill>
                <a:schemeClr val="accent1">
                  <a:lumMod val="40000"/>
                  <a:lumOff val="60000"/>
                </a:schemeClr>
              </a:solidFill>
              <a:latin typeface="Arial"/>
              <a:cs typeface="Arial"/>
            </a:endParaRPr>
          </a:p>
          <a:p>
            <a:pPr marL="47695" algn="ctr" rtl="0" eaLnBrk="0">
              <a:lnSpc>
                <a:spcPct val="79000"/>
              </a:lnSpc>
              <a:tabLst/>
            </a:pPr>
            <a:r>
              <a:rPr lang="en-US" altLang="Arial" sz="2000" b="1" spc="60" dirty="0">
                <a:solidFill>
                  <a:schemeClr val="accent1">
                    <a:lumMod val="40000"/>
                    <a:lumOff val="60000"/>
                  </a:schemeClr>
                </a:solidFill>
                <a:latin typeface="Arial"/>
                <a:cs typeface="Arial"/>
              </a:rPr>
              <a:t>Members : </a:t>
            </a:r>
            <a:r>
              <a:rPr lang="en-US" altLang="Arial" sz="2000" b="1" spc="60" dirty="0" err="1">
                <a:solidFill>
                  <a:schemeClr val="accent1">
                    <a:lumMod val="40000"/>
                    <a:lumOff val="60000"/>
                  </a:schemeClr>
                </a:solidFill>
                <a:latin typeface="Arial"/>
                <a:cs typeface="Arial"/>
              </a:rPr>
              <a:t>Mehrad</a:t>
            </a:r>
            <a:r>
              <a:rPr lang="en-US" altLang="Arial" sz="2000" b="1" spc="60" dirty="0">
                <a:solidFill>
                  <a:schemeClr val="accent1">
                    <a:lumMod val="40000"/>
                    <a:lumOff val="60000"/>
                  </a:schemeClr>
                </a:solidFill>
                <a:latin typeface="Arial"/>
                <a:cs typeface="Arial"/>
              </a:rPr>
              <a:t> </a:t>
            </a:r>
            <a:r>
              <a:rPr lang="en-US" altLang="Arial" sz="2000" b="1" spc="60" dirty="0" err="1">
                <a:solidFill>
                  <a:schemeClr val="accent1">
                    <a:lumMod val="40000"/>
                    <a:lumOff val="60000"/>
                  </a:schemeClr>
                </a:solidFill>
                <a:latin typeface="Arial"/>
                <a:cs typeface="Arial"/>
              </a:rPr>
              <a:t>Afshari</a:t>
            </a:r>
            <a:r>
              <a:rPr lang="en-US" altLang="Arial" sz="2000" b="1" spc="60" dirty="0">
                <a:solidFill>
                  <a:schemeClr val="accent1">
                    <a:lumMod val="40000"/>
                    <a:lumOff val="60000"/>
                  </a:schemeClr>
                </a:solidFill>
                <a:latin typeface="Arial"/>
                <a:cs typeface="Arial"/>
              </a:rPr>
              <a:t> Nazari, </a:t>
            </a:r>
            <a:r>
              <a:rPr lang="en-US" altLang="Arial" sz="2000" b="1" spc="60" dirty="0" err="1">
                <a:solidFill>
                  <a:schemeClr val="accent1">
                    <a:lumMod val="40000"/>
                    <a:lumOff val="60000"/>
                  </a:schemeClr>
                </a:solidFill>
                <a:latin typeface="Arial"/>
                <a:cs typeface="Arial"/>
              </a:rPr>
              <a:t>Arezoo</a:t>
            </a:r>
            <a:r>
              <a:rPr lang="en-US" altLang="Arial" sz="2000" b="1" spc="60" dirty="0">
                <a:solidFill>
                  <a:schemeClr val="accent1">
                    <a:lumMod val="40000"/>
                    <a:lumOff val="60000"/>
                  </a:schemeClr>
                </a:solidFill>
                <a:latin typeface="Arial"/>
                <a:cs typeface="Arial"/>
              </a:rPr>
              <a:t> Savlani</a:t>
            </a:r>
            <a:endParaRPr lang="Arial" altLang="Arial" sz="2000" dirty="0">
              <a:solidFill>
                <a:schemeClr val="accent1">
                  <a:lumMod val="40000"/>
                  <a:lumOff val="6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3B7DDD6F-7627-4047-BFA5-C645C4411D0F}"/>
              </a:ext>
            </a:extLst>
          </p:cNvPr>
          <p:cNvSpPr txBox="1"/>
          <p:nvPr/>
        </p:nvSpPr>
        <p:spPr>
          <a:xfrm>
            <a:off x="555585" y="170030"/>
            <a:ext cx="6987575" cy="4611519"/>
          </a:xfrm>
          <a:prstGeom prst="rect">
            <a:avLst/>
          </a:prstGeom>
          <a:noFill/>
        </p:spPr>
        <p:txBody>
          <a:bodyPr wrap="square" rtlCol="0">
            <a:spAutoFit/>
          </a:bodyPr>
          <a:lstStyle/>
          <a:p>
            <a:pPr>
              <a:lnSpc>
                <a:spcPct val="150000"/>
              </a:lnSpc>
            </a:pPr>
            <a:r>
              <a:rPr lang="en-US" dirty="0">
                <a:solidFill>
                  <a:srgbClr val="00FAFC"/>
                </a:solidFill>
              </a:rPr>
              <a:t>Keyword of contents:</a:t>
            </a:r>
          </a:p>
          <a:p>
            <a:pPr marL="285750" indent="-285750">
              <a:lnSpc>
                <a:spcPct val="150000"/>
              </a:lnSpc>
              <a:buFont typeface="Wingdings" panose="05000000000000000000" pitchFamily="2" charset="2"/>
              <a:buChar char="ü"/>
            </a:pPr>
            <a:r>
              <a:rPr lang="en-US" dirty="0">
                <a:solidFill>
                  <a:schemeClr val="bg1"/>
                </a:solidFill>
              </a:rPr>
              <a:t>Protocols : I2C,UART,RMII</a:t>
            </a:r>
          </a:p>
          <a:p>
            <a:pPr marL="285750" indent="-285750">
              <a:lnSpc>
                <a:spcPct val="150000"/>
              </a:lnSpc>
              <a:buFont typeface="Wingdings" panose="05000000000000000000" pitchFamily="2" charset="2"/>
              <a:buChar char="ü"/>
            </a:pPr>
            <a:r>
              <a:rPr lang="en-US" dirty="0">
                <a:solidFill>
                  <a:schemeClr val="bg1"/>
                </a:solidFill>
              </a:rPr>
              <a:t>Network models: OSI , TCP/IP</a:t>
            </a:r>
          </a:p>
          <a:p>
            <a:pPr marL="285750" indent="-285750">
              <a:lnSpc>
                <a:spcPct val="150000"/>
              </a:lnSpc>
              <a:buFont typeface="Wingdings" panose="05000000000000000000" pitchFamily="2" charset="2"/>
              <a:buChar char="ü"/>
            </a:pPr>
            <a:r>
              <a:rPr lang="en-US" dirty="0">
                <a:solidFill>
                  <a:schemeClr val="bg1"/>
                </a:solidFill>
              </a:rPr>
              <a:t>Cat5 cables , PoE Devices , PoE standards</a:t>
            </a:r>
          </a:p>
          <a:p>
            <a:pPr marL="285750" indent="-285750">
              <a:lnSpc>
                <a:spcPct val="150000"/>
              </a:lnSpc>
              <a:buFont typeface="Wingdings" panose="05000000000000000000" pitchFamily="2" charset="2"/>
              <a:buChar char="ü"/>
            </a:pPr>
            <a:r>
              <a:rPr lang="en-US" dirty="0">
                <a:solidFill>
                  <a:schemeClr val="bg1"/>
                </a:solidFill>
              </a:rPr>
              <a:t>NPI framework</a:t>
            </a:r>
          </a:p>
          <a:p>
            <a:pPr marL="285750" indent="-285750">
              <a:lnSpc>
                <a:spcPct val="150000"/>
              </a:lnSpc>
              <a:buFont typeface="Wingdings" panose="05000000000000000000" pitchFamily="2" charset="2"/>
              <a:buChar char="ü"/>
            </a:pPr>
            <a:r>
              <a:rPr lang="en-US" dirty="0">
                <a:solidFill>
                  <a:schemeClr val="bg1"/>
                </a:solidFill>
              </a:rPr>
              <a:t>UART communication standards : RS-232</a:t>
            </a:r>
          </a:p>
          <a:p>
            <a:pPr marL="285750" indent="-285750">
              <a:lnSpc>
                <a:spcPct val="150000"/>
              </a:lnSpc>
              <a:buFont typeface="Wingdings" panose="05000000000000000000" pitchFamily="2" charset="2"/>
              <a:buChar char="ü"/>
            </a:pPr>
            <a:r>
              <a:rPr lang="en-US" dirty="0">
                <a:solidFill>
                  <a:schemeClr val="bg1"/>
                </a:solidFill>
              </a:rPr>
              <a:t>debugging and programming interfaces : JTAG and SWD</a:t>
            </a:r>
          </a:p>
          <a:p>
            <a:pPr marL="285750" indent="-285750">
              <a:lnSpc>
                <a:spcPct val="150000"/>
              </a:lnSpc>
              <a:buFont typeface="Wingdings" panose="05000000000000000000" pitchFamily="2" charset="2"/>
              <a:buChar char="ü"/>
            </a:pPr>
            <a:r>
              <a:rPr lang="en-US" dirty="0">
                <a:solidFill>
                  <a:schemeClr val="bg1"/>
                </a:solidFill>
              </a:rPr>
              <a:t>Transformer and isolator ICs</a:t>
            </a:r>
          </a:p>
          <a:p>
            <a:pPr marL="285750" indent="-285750">
              <a:lnSpc>
                <a:spcPct val="150000"/>
              </a:lnSpc>
              <a:buFont typeface="Wingdings" panose="05000000000000000000" pitchFamily="2" charset="2"/>
              <a:buChar char="ü"/>
            </a:pPr>
            <a:r>
              <a:rPr lang="en-US" dirty="0" err="1">
                <a:solidFill>
                  <a:schemeClr val="bg1"/>
                </a:solidFill>
              </a:rPr>
              <a:t>eeprom</a:t>
            </a:r>
            <a:endParaRPr lang="en-US" dirty="0">
              <a:solidFill>
                <a:schemeClr val="bg1"/>
              </a:solidFill>
            </a:endParaRPr>
          </a:p>
          <a:p>
            <a:pPr marL="285750" indent="-285750">
              <a:lnSpc>
                <a:spcPct val="150000"/>
              </a:lnSpc>
              <a:buFont typeface="Wingdings" panose="05000000000000000000" pitchFamily="2" charset="2"/>
              <a:buChar char="ü"/>
            </a:pPr>
            <a:r>
              <a:rPr lang="en-US" dirty="0">
                <a:solidFill>
                  <a:schemeClr val="bg1"/>
                </a:solidFill>
              </a:rPr>
              <a:t>ferrite bead</a:t>
            </a:r>
          </a:p>
          <a:p>
            <a:pPr marL="285750" indent="-285750">
              <a:lnSpc>
                <a:spcPct val="150000"/>
              </a:lnSpc>
              <a:buFont typeface="Wingdings" panose="05000000000000000000" pitchFamily="2" charset="2"/>
              <a:buChar char="ü"/>
            </a:pPr>
            <a:r>
              <a:rPr lang="en-US" dirty="0">
                <a:solidFill>
                  <a:schemeClr val="bg1"/>
                </a:solidFill>
              </a:rPr>
              <a:t>fiducial</a:t>
            </a:r>
          </a:p>
        </p:txBody>
      </p:sp>
    </p:spTree>
    <p:extLst>
      <p:ext uri="{BB962C8B-B14F-4D97-AF65-F5344CB8AC3E}">
        <p14:creationId xmlns:p14="http://schemas.microsoft.com/office/powerpoint/2010/main" val="758783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8D50188-5C3B-6278-8218-57597B519426}"/>
              </a:ext>
            </a:extLst>
          </p:cNvPr>
          <p:cNvPicPr>
            <a:picLocks noChangeAspect="1"/>
          </p:cNvPicPr>
          <p:nvPr/>
        </p:nvPicPr>
        <p:blipFill>
          <a:blip r:embed="rId2"/>
          <a:stretch>
            <a:fillRect/>
          </a:stretch>
        </p:blipFill>
        <p:spPr>
          <a:xfrm>
            <a:off x="-95250" y="-2114550"/>
            <a:ext cx="9563100" cy="9563100"/>
          </a:xfrm>
          <a:prstGeom prst="rect">
            <a:avLst/>
          </a:prstGeom>
        </p:spPr>
      </p:pic>
      <p:sp>
        <p:nvSpPr>
          <p:cNvPr id="93" name="textbox 93"/>
          <p:cNvSpPr/>
          <p:nvPr/>
        </p:nvSpPr>
        <p:spPr>
          <a:xfrm>
            <a:off x="4190049" y="3498273"/>
            <a:ext cx="5073929" cy="1163960"/>
          </a:xfrm>
          <a:prstGeom prst="rect">
            <a:avLst/>
          </a:prstGeom>
        </p:spPr>
        <p:txBody>
          <a:bodyPr vert="horz" wrap="square" lIns="0" tIns="0" rIns="0" bIns="0"/>
          <a:lstStyle/>
          <a:p>
            <a:pPr algn="l" rtl="0" eaLnBrk="0">
              <a:lnSpc>
                <a:spcPct val="63462"/>
              </a:lnSpc>
              <a:tabLst/>
            </a:pPr>
            <a:endParaRPr lang="Arial" altLang="Arial" sz="100" dirty="0"/>
          </a:p>
          <a:p>
            <a:r>
              <a:rPr lang="en-US" sz="4000" dirty="0">
                <a:solidFill>
                  <a:schemeClr val="bg1"/>
                </a:solidFill>
              </a:rPr>
              <a:t>Schematic Design</a:t>
            </a:r>
          </a:p>
        </p:txBody>
      </p:sp>
      <p:graphicFrame>
        <p:nvGraphicFramePr>
          <p:cNvPr id="94" name="table 94"/>
          <p:cNvGraphicFramePr>
            <a:graphicFrameLocks noGrp="1"/>
          </p:cNvGraphicFramePr>
          <p:nvPr>
            <p:extLst>
              <p:ext uri="{D42A27DB-BD31-4B8C-83A1-F6EECF244321}">
                <p14:modId xmlns:p14="http://schemas.microsoft.com/office/powerpoint/2010/main" val="3848197633"/>
              </p:ext>
            </p:extLst>
          </p:nvPr>
        </p:nvGraphicFramePr>
        <p:xfrm>
          <a:off x="7230389" y="2384729"/>
          <a:ext cx="1020444" cy="1010920"/>
        </p:xfrm>
        <a:graphic>
          <a:graphicData uri="http://schemas.openxmlformats.org/drawingml/2006/table">
            <a:tbl>
              <a:tblPr/>
              <a:tblGrid>
                <a:gridCol w="1020444">
                  <a:extLst>
                    <a:ext uri="{9D8B030D-6E8A-4147-A177-3AD203B41FA5}">
                      <a16:colId xmlns:a16="http://schemas.microsoft.com/office/drawing/2014/main" val="20000"/>
                    </a:ext>
                  </a:extLst>
                </a:gridCol>
              </a:tblGrid>
              <a:tr h="1010920">
                <a:tc>
                  <a:txBody>
                    <a:bodyPr/>
                    <a:lstStyle/>
                    <a:p>
                      <a:pPr algn="l" rtl="0" eaLnBrk="0">
                        <a:lnSpc>
                          <a:spcPct val="186000"/>
                        </a:lnSpc>
                        <a:tabLst/>
                      </a:pPr>
                      <a:endParaRPr lang="Arial" altLang="Arial" sz="1000" dirty="0"/>
                    </a:p>
                    <a:p>
                      <a:pPr marL="148449" algn="l" rtl="0" eaLnBrk="0">
                        <a:lnSpc>
                          <a:spcPct val="79000"/>
                        </a:lnSpc>
                        <a:spcBef>
                          <a:spcPts val="6"/>
                        </a:spcBef>
                        <a:tabLst/>
                      </a:pPr>
                      <a:r>
                        <a:rPr sz="5000" b="1" spc="250" dirty="0">
                          <a:solidFill>
                            <a:srgbClr val="D7561E">
                              <a:alpha val="100000"/>
                            </a:srgbClr>
                          </a:solidFill>
                          <a:latin typeface="Arial"/>
                          <a:ea typeface="Arial"/>
                          <a:cs typeface="Arial"/>
                        </a:rPr>
                        <a:t>0</a:t>
                      </a:r>
                      <a:r>
                        <a:rPr lang="en-US" sz="5000" b="1" spc="240" dirty="0">
                          <a:solidFill>
                            <a:srgbClr val="D7561E">
                              <a:alpha val="100000"/>
                            </a:srgbClr>
                          </a:solidFill>
                          <a:latin typeface="Arial"/>
                          <a:ea typeface="Arial"/>
                          <a:cs typeface="Arial"/>
                        </a:rPr>
                        <a:t>3</a:t>
                      </a:r>
                      <a:endParaRPr lang="Arial" altLang="Arial" sz="5000" dirty="0"/>
                    </a:p>
                  </a:txBody>
                  <a:tcPr marL="0" marR="0" marT="0" marB="0">
                    <a:lnL w="9525" cap="flat" cmpd="sng" algn="ctr">
                      <a:solidFill>
                        <a:srgbClr val="4EF9F2"/>
                      </a:solidFill>
                      <a:prstDash val="solid"/>
                      <a:round/>
                      <a:headEnd type="none" w="med" len="med"/>
                      <a:tailEnd type="none" w="med" len="med"/>
                    </a:lnL>
                    <a:lnR w="9525" cap="flat" cmpd="sng" algn="ctr">
                      <a:solidFill>
                        <a:srgbClr val="4EF9F2"/>
                      </a:solidFill>
                      <a:prstDash val="solid"/>
                      <a:round/>
                      <a:headEnd type="none" w="med" len="med"/>
                      <a:tailEnd type="none" w="med" len="med"/>
                    </a:lnR>
                    <a:lnT w="9525" cap="flat" cmpd="sng" algn="ctr">
                      <a:solidFill>
                        <a:srgbClr val="4EF9F2"/>
                      </a:solidFill>
                      <a:prstDash val="solid"/>
                      <a:round/>
                      <a:headEnd type="none" w="med" len="med"/>
                      <a:tailEnd type="none" w="med" len="med"/>
                    </a:lnT>
                    <a:lnB w="9525" cap="flat" cmpd="sng" algn="ctr">
                      <a:solidFill>
                        <a:srgbClr val="4EF9F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95" name="path"/>
          <p:cNvSpPr/>
          <p:nvPr/>
        </p:nvSpPr>
        <p:spPr>
          <a:xfrm>
            <a:off x="6785895" y="2502535"/>
            <a:ext cx="271513" cy="739289"/>
          </a:xfrm>
          <a:custGeom>
            <a:avLst/>
            <a:gdLst/>
            <a:ahLst/>
            <a:cxnLst/>
            <a:rect l="0" t="0" r="0" b="0"/>
            <a:pathLst>
              <a:path w="427" h="1164">
                <a:moveTo>
                  <a:pt x="427" y="1153"/>
                </a:moveTo>
                <a:lnTo>
                  <a:pt x="152" y="1153"/>
                </a:lnTo>
                <a:moveTo>
                  <a:pt x="427" y="962"/>
                </a:moveTo>
                <a:lnTo>
                  <a:pt x="0" y="962"/>
                </a:lnTo>
                <a:moveTo>
                  <a:pt x="427" y="772"/>
                </a:moveTo>
                <a:lnTo>
                  <a:pt x="152" y="772"/>
                </a:lnTo>
                <a:moveTo>
                  <a:pt x="427" y="582"/>
                </a:moveTo>
                <a:lnTo>
                  <a:pt x="0" y="582"/>
                </a:lnTo>
                <a:moveTo>
                  <a:pt x="427" y="391"/>
                </a:moveTo>
                <a:lnTo>
                  <a:pt x="152" y="391"/>
                </a:lnTo>
                <a:moveTo>
                  <a:pt x="427" y="11"/>
                </a:moveTo>
                <a:lnTo>
                  <a:pt x="152" y="11"/>
                </a:lnTo>
                <a:moveTo>
                  <a:pt x="427" y="201"/>
                </a:moveTo>
                <a:lnTo>
                  <a:pt x="0" y="201"/>
                </a:lnTo>
              </a:path>
            </a:pathLst>
          </a:custGeom>
          <a:noFill/>
          <a:ln w="14008" cap="flat">
            <a:miter lim="1000000"/>
          </a:ln>
        </p:spPr>
        <p:txBody>
          <a:bodyPr rtlCol="0"/>
          <a:lstStyle/>
          <a:p>
            <a:pPr algn="ctr"/>
            <a:endParaRPr lang="zh-CN" altLang="en-US"/>
          </a:p>
        </p:txBody>
      </p:sp>
      <p:sp>
        <p:nvSpPr>
          <p:cNvPr id="96" name="path"/>
          <p:cNvSpPr/>
          <p:nvPr/>
        </p:nvSpPr>
        <p:spPr>
          <a:xfrm>
            <a:off x="6361258" y="4402429"/>
            <a:ext cx="1891456" cy="88544"/>
          </a:xfrm>
          <a:custGeom>
            <a:avLst/>
            <a:gdLst/>
            <a:ahLst/>
            <a:cxnLst/>
            <a:rect l="0" t="0" r="0" b="0"/>
            <a:pathLst>
              <a:path w="2978" h="139">
                <a:moveTo>
                  <a:pt x="129" y="69"/>
                </a:moveTo>
                <a:lnTo>
                  <a:pt x="28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849" y="69"/>
                </a:moveTo>
                <a:cubicBezTo>
                  <a:pt x="2849" y="102"/>
                  <a:pt x="2875" y="129"/>
                  <a:pt x="2908" y="129"/>
                </a:cubicBezTo>
                <a:cubicBezTo>
                  <a:pt x="2941" y="129"/>
                  <a:pt x="2968" y="102"/>
                  <a:pt x="2968" y="69"/>
                </a:cubicBezTo>
                <a:cubicBezTo>
                  <a:pt x="2968" y="36"/>
                  <a:pt x="2941" y="10"/>
                  <a:pt x="2908" y="10"/>
                </a:cubicBezTo>
                <a:cubicBezTo>
                  <a:pt x="2875" y="10"/>
                  <a:pt x="2849" y="36"/>
                  <a:pt x="2849" y="69"/>
                </a:cubicBezTo>
              </a:path>
            </a:pathLst>
          </a:custGeom>
          <a:noFill/>
          <a:ln w="12700" cap="flat">
            <a:miter lim="1000000"/>
          </a:ln>
        </p:spPr>
        <p:txBody>
          <a:bodyPr rtlCol="0"/>
          <a:lstStyle/>
          <a:p>
            <a:pPr algn="ctr"/>
            <a:endParaRPr lang="zh-CN" altLang="en-US"/>
          </a:p>
        </p:txBody>
      </p:sp>
      <p:pic>
        <p:nvPicPr>
          <p:cNvPr id="3" name="图片 2">
            <a:extLst>
              <a:ext uri="{FF2B5EF4-FFF2-40B4-BE49-F238E27FC236}">
                <a16:creationId xmlns:a16="http://schemas.microsoft.com/office/drawing/2014/main" id="{3B8EE318-EBE4-B3B5-B201-47FCCEF7F1DF}"/>
              </a:ext>
            </a:extLst>
          </p:cNvPr>
          <p:cNvPicPr>
            <a:picLocks noChangeAspect="1"/>
          </p:cNvPicPr>
          <p:nvPr/>
        </p:nvPicPr>
        <p:blipFill>
          <a:blip r:embed="rId3"/>
          <a:stretch>
            <a:fillRect/>
          </a:stretch>
        </p:blipFill>
        <p:spPr>
          <a:xfrm>
            <a:off x="6785895" y="2502535"/>
            <a:ext cx="266700" cy="736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A840F9-4ECB-CFB5-E627-2851D06E3D9C}"/>
              </a:ext>
            </a:extLst>
          </p:cNvPr>
          <p:cNvPicPr>
            <a:picLocks noChangeAspect="1"/>
          </p:cNvPicPr>
          <p:nvPr/>
        </p:nvPicPr>
        <p:blipFill>
          <a:blip r:embed="rId2"/>
          <a:stretch>
            <a:fillRect/>
          </a:stretch>
        </p:blipFill>
        <p:spPr>
          <a:xfrm>
            <a:off x="0" y="-2029691"/>
            <a:ext cx="9391650" cy="9391650"/>
          </a:xfrm>
          <a:prstGeom prst="rect">
            <a:avLst/>
          </a:prstGeom>
        </p:spPr>
      </p:pic>
      <p:sp>
        <p:nvSpPr>
          <p:cNvPr id="12" name="textbox 12"/>
          <p:cNvSpPr/>
          <p:nvPr/>
        </p:nvSpPr>
        <p:spPr>
          <a:xfrm>
            <a:off x="856726" y="1378060"/>
            <a:ext cx="6398259" cy="664844"/>
          </a:xfrm>
          <a:prstGeom prst="rect">
            <a:avLst/>
          </a:prstGeom>
        </p:spPr>
        <p:txBody>
          <a:bodyPr vert="horz" wrap="square" lIns="0" tIns="0" rIns="0" bIns="0"/>
          <a:lstStyle/>
          <a:p>
            <a:pPr algn="l" rtl="0" eaLnBrk="0">
              <a:lnSpc>
                <a:spcPct val="91337"/>
              </a:lnSpc>
              <a:tabLst/>
            </a:pPr>
            <a:endParaRPr lang="Arial" altLang="Arial" sz="100" dirty="0"/>
          </a:p>
          <a:p>
            <a:pPr marL="18659" algn="l" rtl="0" eaLnBrk="0">
              <a:lnSpc>
                <a:spcPct val="80000"/>
              </a:lnSpc>
              <a:tabLst/>
            </a:pPr>
            <a:r>
              <a:rPr sz="3100" b="1" spc="60" dirty="0">
                <a:solidFill>
                  <a:srgbClr val="D7561E">
                    <a:alpha val="100000"/>
                  </a:srgbClr>
                </a:solidFill>
                <a:latin typeface="Arial"/>
                <a:ea typeface="Arial"/>
                <a:cs typeface="Arial"/>
              </a:rPr>
              <a:t>01</a:t>
            </a:r>
            <a:r>
              <a:rPr sz="3100" spc="60" dirty="0">
                <a:solidFill>
                  <a:srgbClr val="D7561E">
                    <a:alpha val="100000"/>
                  </a:srgbClr>
                </a:solidFill>
                <a:latin typeface="Arial"/>
                <a:ea typeface="Arial"/>
                <a:cs typeface="Arial"/>
              </a:rPr>
              <a:t>                 </a:t>
            </a:r>
            <a:r>
              <a:rPr sz="3100" b="1" spc="60" dirty="0">
                <a:solidFill>
                  <a:srgbClr val="D7561E">
                    <a:alpha val="100000"/>
                  </a:srgbClr>
                </a:solidFill>
                <a:latin typeface="Arial"/>
                <a:ea typeface="Arial"/>
                <a:cs typeface="Arial"/>
              </a:rPr>
              <a:t>02</a:t>
            </a:r>
            <a:r>
              <a:rPr sz="3100" spc="60" dirty="0">
                <a:solidFill>
                  <a:srgbClr val="D7561E">
                    <a:alpha val="100000"/>
                  </a:srgbClr>
                </a:solidFill>
                <a:latin typeface="Arial"/>
                <a:ea typeface="Arial"/>
                <a:cs typeface="Arial"/>
              </a:rPr>
              <a:t>             </a:t>
            </a:r>
            <a:r>
              <a:rPr sz="3100" spc="50" dirty="0">
                <a:solidFill>
                  <a:srgbClr val="D7561E">
                    <a:alpha val="100000"/>
                  </a:srgbClr>
                </a:solidFill>
                <a:latin typeface="Arial"/>
                <a:ea typeface="Arial"/>
                <a:cs typeface="Arial"/>
              </a:rPr>
              <a:t> </a:t>
            </a:r>
            <a:r>
              <a:rPr sz="3100" spc="0" dirty="0">
                <a:solidFill>
                  <a:srgbClr val="D7561E">
                    <a:alpha val="100000"/>
                  </a:srgbClr>
                </a:solidFill>
                <a:latin typeface="Arial"/>
                <a:ea typeface="Arial"/>
                <a:cs typeface="Arial"/>
              </a:rPr>
              <a:t>    </a:t>
            </a:r>
            <a:r>
              <a:rPr sz="3100" b="1" spc="0" dirty="0">
                <a:solidFill>
                  <a:srgbClr val="D7561E">
                    <a:alpha val="100000"/>
                  </a:srgbClr>
                </a:solidFill>
                <a:latin typeface="Arial"/>
                <a:ea typeface="Arial"/>
                <a:cs typeface="Arial"/>
              </a:rPr>
              <a:t>03</a:t>
            </a:r>
            <a:endParaRPr lang="Arial" altLang="Arial" sz="3100" dirty="0"/>
          </a:p>
        </p:txBody>
      </p:sp>
      <p:sp>
        <p:nvSpPr>
          <p:cNvPr id="13" name="path"/>
          <p:cNvSpPr/>
          <p:nvPr/>
        </p:nvSpPr>
        <p:spPr>
          <a:xfrm>
            <a:off x="4218735" y="1475533"/>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4" name="path"/>
          <p:cNvSpPr/>
          <p:nvPr/>
        </p:nvSpPr>
        <p:spPr>
          <a:xfrm>
            <a:off x="1662533" y="1475533"/>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5" name="textbox 15"/>
          <p:cNvSpPr/>
          <p:nvPr/>
        </p:nvSpPr>
        <p:spPr>
          <a:xfrm>
            <a:off x="860621" y="3179872"/>
            <a:ext cx="2138045" cy="1106805"/>
          </a:xfrm>
          <a:prstGeom prst="rect">
            <a:avLst/>
          </a:prstGeom>
        </p:spPr>
        <p:txBody>
          <a:bodyPr vert="horz" wrap="square" lIns="0" tIns="0" rIns="0" bIns="0"/>
          <a:lstStyle/>
          <a:p>
            <a:pPr algn="l" eaLnBrk="0">
              <a:lnSpc>
                <a:spcPct val="91335"/>
              </a:lnSpc>
              <a:tabLst/>
            </a:pPr>
            <a:endParaRPr lang="Arial" altLang="Arial" sz="100" dirty="0"/>
          </a:p>
          <a:p>
            <a:pPr marL="14765" algn="l" eaLnBrk="0">
              <a:lnSpc>
                <a:spcPct val="80000"/>
              </a:lnSpc>
              <a:tabLst/>
            </a:pPr>
            <a:r>
              <a:rPr sz="3100" b="1" spc="350" dirty="0">
                <a:solidFill>
                  <a:srgbClr val="D7561E"/>
                </a:solidFill>
                <a:latin typeface="Arial"/>
                <a:ea typeface="Arial"/>
                <a:cs typeface="Arial"/>
              </a:rPr>
              <a:t>0</a:t>
            </a:r>
            <a:r>
              <a:rPr sz="3100" b="1" spc="340" dirty="0">
                <a:solidFill>
                  <a:srgbClr val="D7561E"/>
                </a:solidFill>
                <a:latin typeface="Arial"/>
                <a:ea typeface="Arial"/>
                <a:cs typeface="Arial"/>
              </a:rPr>
              <a:t>4</a:t>
            </a:r>
            <a:r>
              <a:rPr sz="3100" spc="0" dirty="0">
                <a:solidFill>
                  <a:srgbClr val="D7561E">
                    <a:alpha val="100000"/>
                  </a:srgbClr>
                </a:solidFill>
                <a:latin typeface="Arial"/>
                <a:ea typeface="Arial"/>
                <a:cs typeface="Arial"/>
              </a:rPr>
              <a:t> </a:t>
            </a:r>
            <a:endParaRPr lang="Arial" altLang="Arial" sz="3100" dirty="0"/>
          </a:p>
          <a:p>
            <a:pPr marL="17058" algn="l" eaLnBrk="0">
              <a:lnSpc>
                <a:spcPct val="81000"/>
              </a:lnSpc>
              <a:spcBef>
                <a:spcPts val="490"/>
              </a:spcBef>
              <a:tabLst/>
            </a:pPr>
            <a:r>
              <a:rPr lang="en-US" spc="20" dirty="0">
                <a:solidFill>
                  <a:srgbClr val="FFFFFF">
                    <a:alpha val="100000"/>
                  </a:srgbClr>
                </a:solidFill>
                <a:latin typeface="Arial"/>
                <a:ea typeface="Arial"/>
                <a:cs typeface="Arial"/>
              </a:rPr>
              <a:t>Creating pages and placing components in related pages</a:t>
            </a:r>
            <a:endParaRPr lang="Arial" altLang="Arial" dirty="0"/>
          </a:p>
          <a:p>
            <a:pPr algn="l" eaLnBrk="0">
              <a:lnSpc>
                <a:spcPct val="127000"/>
              </a:lnSpc>
              <a:tabLst/>
            </a:pPr>
            <a:endParaRPr lang="Arial" altLang="Arial" sz="300" dirty="0"/>
          </a:p>
        </p:txBody>
      </p:sp>
      <p:sp>
        <p:nvSpPr>
          <p:cNvPr id="16" name="path"/>
          <p:cNvSpPr/>
          <p:nvPr/>
        </p:nvSpPr>
        <p:spPr>
          <a:xfrm>
            <a:off x="1613980" y="3303652"/>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7" name="textbox 17"/>
          <p:cNvSpPr/>
          <p:nvPr/>
        </p:nvSpPr>
        <p:spPr>
          <a:xfrm>
            <a:off x="3299990" y="3185497"/>
            <a:ext cx="2138045" cy="1106805"/>
          </a:xfrm>
          <a:prstGeom prst="rect">
            <a:avLst/>
          </a:prstGeom>
        </p:spPr>
        <p:txBody>
          <a:bodyPr vert="horz" wrap="square" lIns="0" tIns="0" rIns="0" bIns="0"/>
          <a:lstStyle/>
          <a:p>
            <a:pPr algn="l" eaLnBrk="0">
              <a:lnSpc>
                <a:spcPct val="91335"/>
              </a:lnSpc>
              <a:tabLst/>
            </a:pPr>
            <a:endParaRPr lang="Arial" altLang="Arial" sz="100" dirty="0"/>
          </a:p>
          <a:p>
            <a:pPr marL="14765" algn="l" eaLnBrk="0">
              <a:lnSpc>
                <a:spcPct val="80000"/>
              </a:lnSpc>
              <a:tabLst/>
            </a:pPr>
            <a:r>
              <a:rPr sz="3100" b="1" spc="200" dirty="0">
                <a:solidFill>
                  <a:srgbClr val="D7561E">
                    <a:alpha val="100000"/>
                  </a:srgbClr>
                </a:solidFill>
                <a:latin typeface="Arial"/>
                <a:ea typeface="Arial"/>
                <a:cs typeface="Arial"/>
              </a:rPr>
              <a:t>0</a:t>
            </a:r>
            <a:r>
              <a:rPr sz="3100" b="1" spc="190" dirty="0">
                <a:solidFill>
                  <a:srgbClr val="D7561E">
                    <a:alpha val="100000"/>
                  </a:srgbClr>
                </a:solidFill>
                <a:latin typeface="Arial"/>
                <a:ea typeface="Arial"/>
                <a:cs typeface="Arial"/>
              </a:rPr>
              <a:t>5</a:t>
            </a:r>
            <a:endParaRPr lang="Arial" altLang="Arial" sz="3100" dirty="0"/>
          </a:p>
          <a:p>
            <a:pPr marL="29544" algn="l" eaLnBrk="0">
              <a:lnSpc>
                <a:spcPct val="81000"/>
              </a:lnSpc>
              <a:spcBef>
                <a:spcPts val="491"/>
              </a:spcBef>
              <a:tabLst/>
            </a:pPr>
            <a:r>
              <a:rPr lang="en-US" dirty="0">
                <a:solidFill>
                  <a:schemeClr val="bg1"/>
                </a:solidFill>
              </a:rPr>
              <a:t>Organizing and arranging pages by standard numbering</a:t>
            </a:r>
            <a:endParaRPr lang="Arial" altLang="Arial" sz="300" dirty="0">
              <a:solidFill>
                <a:schemeClr val="bg1"/>
              </a:solidFill>
            </a:endParaRPr>
          </a:p>
        </p:txBody>
      </p:sp>
      <p:sp>
        <p:nvSpPr>
          <p:cNvPr id="19" name="textbox 19"/>
          <p:cNvSpPr/>
          <p:nvPr/>
        </p:nvSpPr>
        <p:spPr>
          <a:xfrm>
            <a:off x="291683" y="369009"/>
            <a:ext cx="4701018" cy="349884"/>
          </a:xfrm>
          <a:prstGeom prst="rect">
            <a:avLst/>
          </a:prstGeom>
        </p:spPr>
        <p:txBody>
          <a:bodyPr vert="horz" wrap="square" lIns="0" tIns="0" rIns="0" bIns="0"/>
          <a:lstStyle/>
          <a:p>
            <a:pPr algn="l" rtl="0" eaLnBrk="0">
              <a:lnSpc>
                <a:spcPct val="79680"/>
              </a:lnSpc>
              <a:tabLst/>
            </a:pPr>
            <a:endParaRPr lang="Arial" altLang="Arial" sz="100" dirty="0"/>
          </a:p>
          <a:p>
            <a:pPr marL="12700" algn="l" rtl="0" eaLnBrk="0">
              <a:lnSpc>
                <a:spcPct val="79000"/>
              </a:lnSpc>
              <a:tabLst/>
            </a:pPr>
            <a:r>
              <a:rPr lang="en-US" sz="2800" b="1" spc="0" dirty="0">
                <a:solidFill>
                  <a:srgbClr val="FFFFFF">
                    <a:alpha val="100000"/>
                  </a:srgbClr>
                </a:solidFill>
                <a:latin typeface="+mj-lt"/>
                <a:ea typeface="Arial"/>
                <a:cs typeface="Arial"/>
              </a:rPr>
              <a:t>Steps of schematic design:</a:t>
            </a:r>
            <a:endParaRPr lang="Arial" altLang="Arial" sz="2800" dirty="0">
              <a:latin typeface="+mj-lt"/>
            </a:endParaRPr>
          </a:p>
        </p:txBody>
      </p:sp>
      <p:sp>
        <p:nvSpPr>
          <p:cNvPr id="23" name="path"/>
          <p:cNvSpPr/>
          <p:nvPr/>
        </p:nvSpPr>
        <p:spPr>
          <a:xfrm>
            <a:off x="4173973" y="3303652"/>
            <a:ext cx="1637456" cy="88544"/>
          </a:xfrm>
          <a:custGeom>
            <a:avLst/>
            <a:gdLst/>
            <a:ahLst/>
            <a:cxnLst/>
            <a:rect l="0" t="0" r="0" b="0"/>
            <a:pathLst>
              <a:path w="2578" h="139">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pic>
        <p:nvPicPr>
          <p:cNvPr id="4" name="图片 3">
            <a:extLst>
              <a:ext uri="{FF2B5EF4-FFF2-40B4-BE49-F238E27FC236}">
                <a16:creationId xmlns:a16="http://schemas.microsoft.com/office/drawing/2014/main" id="{02A09982-293C-859D-6F1E-941C2448F38E}"/>
              </a:ext>
            </a:extLst>
          </p:cNvPr>
          <p:cNvPicPr>
            <a:picLocks noChangeAspect="1"/>
          </p:cNvPicPr>
          <p:nvPr/>
        </p:nvPicPr>
        <p:blipFill>
          <a:blip r:embed="rId3"/>
          <a:stretch>
            <a:fillRect/>
          </a:stretch>
        </p:blipFill>
        <p:spPr>
          <a:xfrm>
            <a:off x="1500497" y="1507990"/>
            <a:ext cx="1638300" cy="88900"/>
          </a:xfrm>
          <a:prstGeom prst="rect">
            <a:avLst/>
          </a:prstGeom>
        </p:spPr>
      </p:pic>
      <p:pic>
        <p:nvPicPr>
          <p:cNvPr id="5" name="图片 4">
            <a:extLst>
              <a:ext uri="{FF2B5EF4-FFF2-40B4-BE49-F238E27FC236}">
                <a16:creationId xmlns:a16="http://schemas.microsoft.com/office/drawing/2014/main" id="{F3E53426-7D56-4E55-7498-0F6D70EBEF76}"/>
              </a:ext>
            </a:extLst>
          </p:cNvPr>
          <p:cNvPicPr>
            <a:picLocks noChangeAspect="1"/>
          </p:cNvPicPr>
          <p:nvPr/>
        </p:nvPicPr>
        <p:blipFill>
          <a:blip r:embed="rId3"/>
          <a:stretch>
            <a:fillRect/>
          </a:stretch>
        </p:blipFill>
        <p:spPr>
          <a:xfrm>
            <a:off x="1502342" y="3314016"/>
            <a:ext cx="1638300" cy="88900"/>
          </a:xfrm>
          <a:prstGeom prst="rect">
            <a:avLst/>
          </a:prstGeom>
        </p:spPr>
      </p:pic>
      <p:pic>
        <p:nvPicPr>
          <p:cNvPr id="6" name="图片 5">
            <a:extLst>
              <a:ext uri="{FF2B5EF4-FFF2-40B4-BE49-F238E27FC236}">
                <a16:creationId xmlns:a16="http://schemas.microsoft.com/office/drawing/2014/main" id="{8BEA25D7-3B88-3CFF-8C50-1A62A5DF5A5B}"/>
              </a:ext>
            </a:extLst>
          </p:cNvPr>
          <p:cNvPicPr>
            <a:picLocks noChangeAspect="1"/>
          </p:cNvPicPr>
          <p:nvPr/>
        </p:nvPicPr>
        <p:blipFill>
          <a:blip r:embed="rId3"/>
          <a:stretch>
            <a:fillRect/>
          </a:stretch>
        </p:blipFill>
        <p:spPr>
          <a:xfrm>
            <a:off x="3980283" y="1507990"/>
            <a:ext cx="1638300" cy="88900"/>
          </a:xfrm>
          <a:prstGeom prst="rect">
            <a:avLst/>
          </a:prstGeom>
        </p:spPr>
      </p:pic>
      <p:sp>
        <p:nvSpPr>
          <p:cNvPr id="3" name="TextBox 2">
            <a:extLst>
              <a:ext uri="{FF2B5EF4-FFF2-40B4-BE49-F238E27FC236}">
                <a16:creationId xmlns:a16="http://schemas.microsoft.com/office/drawing/2014/main" id="{B342D2A7-0C3A-E771-415E-CEDF8FFABC96}"/>
              </a:ext>
            </a:extLst>
          </p:cNvPr>
          <p:cNvSpPr txBox="1"/>
          <p:nvPr/>
        </p:nvSpPr>
        <p:spPr>
          <a:xfrm>
            <a:off x="5757901" y="1728319"/>
            <a:ext cx="2735859" cy="646331"/>
          </a:xfrm>
          <a:prstGeom prst="rect">
            <a:avLst/>
          </a:prstGeom>
          <a:noFill/>
        </p:spPr>
        <p:txBody>
          <a:bodyPr wrap="square" rtlCol="0">
            <a:spAutoFit/>
          </a:bodyPr>
          <a:lstStyle/>
          <a:p>
            <a:r>
              <a:rPr lang="en-US" dirty="0">
                <a:solidFill>
                  <a:schemeClr val="bg1"/>
                </a:solidFill>
              </a:rPr>
              <a:t>Preparing library of components</a:t>
            </a:r>
          </a:p>
        </p:txBody>
      </p:sp>
      <p:sp>
        <p:nvSpPr>
          <p:cNvPr id="8" name="TextBox 7">
            <a:extLst>
              <a:ext uri="{FF2B5EF4-FFF2-40B4-BE49-F238E27FC236}">
                <a16:creationId xmlns:a16="http://schemas.microsoft.com/office/drawing/2014/main" id="{E381502C-1D56-14E0-7CA1-22901D026FCB}"/>
              </a:ext>
            </a:extLst>
          </p:cNvPr>
          <p:cNvSpPr txBox="1"/>
          <p:nvPr/>
        </p:nvSpPr>
        <p:spPr>
          <a:xfrm>
            <a:off x="3262393" y="1721155"/>
            <a:ext cx="2404110" cy="923330"/>
          </a:xfrm>
          <a:prstGeom prst="rect">
            <a:avLst/>
          </a:prstGeom>
          <a:noFill/>
        </p:spPr>
        <p:txBody>
          <a:bodyPr wrap="square" rtlCol="0">
            <a:spAutoFit/>
          </a:bodyPr>
          <a:lstStyle/>
          <a:p>
            <a:r>
              <a:rPr lang="en-US" dirty="0">
                <a:solidFill>
                  <a:schemeClr val="bg1"/>
                </a:solidFill>
              </a:rPr>
              <a:t>Choosing ICs based on needs and being available</a:t>
            </a:r>
          </a:p>
        </p:txBody>
      </p:sp>
      <p:sp>
        <p:nvSpPr>
          <p:cNvPr id="9" name="TextBox 8">
            <a:extLst>
              <a:ext uri="{FF2B5EF4-FFF2-40B4-BE49-F238E27FC236}">
                <a16:creationId xmlns:a16="http://schemas.microsoft.com/office/drawing/2014/main" id="{72F0528C-3F24-4B93-9EAA-6233C00D3526}"/>
              </a:ext>
            </a:extLst>
          </p:cNvPr>
          <p:cNvSpPr txBox="1"/>
          <p:nvPr/>
        </p:nvSpPr>
        <p:spPr>
          <a:xfrm>
            <a:off x="811004" y="1704930"/>
            <a:ext cx="2125236" cy="646331"/>
          </a:xfrm>
          <a:prstGeom prst="rect">
            <a:avLst/>
          </a:prstGeom>
          <a:noFill/>
        </p:spPr>
        <p:txBody>
          <a:bodyPr wrap="square" rtlCol="0">
            <a:spAutoFit/>
          </a:bodyPr>
          <a:lstStyle/>
          <a:p>
            <a:r>
              <a:rPr lang="en-US" dirty="0">
                <a:solidFill>
                  <a:schemeClr val="bg1"/>
                </a:solidFill>
              </a:rPr>
              <a:t>Creating Block Diagram</a:t>
            </a:r>
          </a:p>
        </p:txBody>
      </p:sp>
      <p:sp>
        <p:nvSpPr>
          <p:cNvPr id="7" name="TextBox 6">
            <a:extLst>
              <a:ext uri="{FF2B5EF4-FFF2-40B4-BE49-F238E27FC236}">
                <a16:creationId xmlns:a16="http://schemas.microsoft.com/office/drawing/2014/main" id="{C4908B1D-EDBB-0D56-F84A-A25973ED7EE2}"/>
              </a:ext>
            </a:extLst>
          </p:cNvPr>
          <p:cNvSpPr txBox="1"/>
          <p:nvPr/>
        </p:nvSpPr>
        <p:spPr>
          <a:xfrm>
            <a:off x="5666503" y="3544591"/>
            <a:ext cx="3335257" cy="1200329"/>
          </a:xfrm>
          <a:prstGeom prst="rect">
            <a:avLst/>
          </a:prstGeom>
          <a:noFill/>
        </p:spPr>
        <p:txBody>
          <a:bodyPr wrap="square" rtlCol="0">
            <a:spAutoFit/>
          </a:bodyPr>
          <a:lstStyle/>
          <a:p>
            <a:r>
              <a:rPr lang="en-US" dirty="0">
                <a:solidFill>
                  <a:schemeClr val="bg1"/>
                </a:solidFill>
              </a:rPr>
              <a:t>Making connections between components with wires, labels, global nets ,bus and </a:t>
            </a:r>
            <a:r>
              <a:rPr lang="en-US" dirty="0" err="1">
                <a:solidFill>
                  <a:schemeClr val="bg1"/>
                </a:solidFill>
              </a:rPr>
              <a:t>offpage</a:t>
            </a:r>
            <a:r>
              <a:rPr lang="en-US" dirty="0">
                <a:solidFill>
                  <a:schemeClr val="bg1"/>
                </a:solidFill>
              </a:rPr>
              <a:t> connectors</a:t>
            </a:r>
          </a:p>
        </p:txBody>
      </p:sp>
      <p:sp>
        <p:nvSpPr>
          <p:cNvPr id="11" name="textbox 12">
            <a:extLst>
              <a:ext uri="{FF2B5EF4-FFF2-40B4-BE49-F238E27FC236}">
                <a16:creationId xmlns:a16="http://schemas.microsoft.com/office/drawing/2014/main" id="{698F1AF6-8C6B-E000-7449-1E992D401AB2}"/>
              </a:ext>
            </a:extLst>
          </p:cNvPr>
          <p:cNvSpPr/>
          <p:nvPr/>
        </p:nvSpPr>
        <p:spPr>
          <a:xfrm>
            <a:off x="5808479" y="3172022"/>
            <a:ext cx="626633" cy="461788"/>
          </a:xfrm>
          <a:prstGeom prst="rect">
            <a:avLst/>
          </a:prstGeom>
        </p:spPr>
        <p:txBody>
          <a:bodyPr vert="horz" wrap="square" lIns="0" tIns="0" rIns="0" bIns="0"/>
          <a:lstStyle/>
          <a:p>
            <a:pPr algn="l" rtl="0" eaLnBrk="0">
              <a:lnSpc>
                <a:spcPct val="91337"/>
              </a:lnSpc>
              <a:tabLst/>
            </a:pPr>
            <a:endParaRPr lang="Arial" altLang="Arial" sz="100" dirty="0"/>
          </a:p>
          <a:p>
            <a:pPr marL="18659" algn="l" rtl="0" eaLnBrk="0">
              <a:lnSpc>
                <a:spcPct val="80000"/>
              </a:lnSpc>
              <a:tabLst/>
            </a:pPr>
            <a:r>
              <a:rPr sz="3100" b="1" spc="60" dirty="0">
                <a:solidFill>
                  <a:srgbClr val="D7561E">
                    <a:alpha val="100000"/>
                  </a:srgbClr>
                </a:solidFill>
                <a:latin typeface="Arial"/>
                <a:ea typeface="Arial"/>
                <a:cs typeface="Arial"/>
              </a:rPr>
              <a:t>0</a:t>
            </a:r>
            <a:r>
              <a:rPr lang="en-US" sz="3100" b="1" spc="60" dirty="0">
                <a:solidFill>
                  <a:srgbClr val="D7561E">
                    <a:alpha val="100000"/>
                  </a:srgbClr>
                </a:solidFill>
                <a:latin typeface="Arial"/>
                <a:ea typeface="Arial"/>
                <a:cs typeface="Arial"/>
              </a:rPr>
              <a:t>6</a:t>
            </a:r>
            <a:endParaRPr lang="Arial" altLang="Arial" sz="3100" dirty="0"/>
          </a:p>
        </p:txBody>
      </p:sp>
      <p:pic>
        <p:nvPicPr>
          <p:cNvPr id="18" name="图片 5">
            <a:extLst>
              <a:ext uri="{FF2B5EF4-FFF2-40B4-BE49-F238E27FC236}">
                <a16:creationId xmlns:a16="http://schemas.microsoft.com/office/drawing/2014/main" id="{3D6029E8-6B2A-8839-E5D4-ACB96FA108E0}"/>
              </a:ext>
            </a:extLst>
          </p:cNvPr>
          <p:cNvPicPr>
            <a:picLocks noChangeAspect="1"/>
          </p:cNvPicPr>
          <p:nvPr/>
        </p:nvPicPr>
        <p:blipFill>
          <a:blip r:embed="rId3"/>
          <a:stretch>
            <a:fillRect/>
          </a:stretch>
        </p:blipFill>
        <p:spPr>
          <a:xfrm>
            <a:off x="3977253" y="3314016"/>
            <a:ext cx="1638300" cy="88900"/>
          </a:xfrm>
          <a:prstGeom prst="rect">
            <a:avLst/>
          </a:prstGeom>
        </p:spPr>
      </p:pic>
    </p:spTree>
    <p:extLst>
      <p:ext uri="{BB962C8B-B14F-4D97-AF65-F5344CB8AC3E}">
        <p14:creationId xmlns:p14="http://schemas.microsoft.com/office/powerpoint/2010/main" val="4231965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A840F9-4ECB-CFB5-E627-2851D06E3D9C}"/>
              </a:ext>
            </a:extLst>
          </p:cNvPr>
          <p:cNvPicPr>
            <a:picLocks noChangeAspect="1"/>
          </p:cNvPicPr>
          <p:nvPr/>
        </p:nvPicPr>
        <p:blipFill>
          <a:blip r:embed="rId2"/>
          <a:stretch>
            <a:fillRect/>
          </a:stretch>
        </p:blipFill>
        <p:spPr>
          <a:xfrm>
            <a:off x="0" y="-2029691"/>
            <a:ext cx="9391650" cy="9391650"/>
          </a:xfrm>
          <a:prstGeom prst="rect">
            <a:avLst/>
          </a:prstGeom>
        </p:spPr>
      </p:pic>
      <p:sp>
        <p:nvSpPr>
          <p:cNvPr id="12" name="textbox 12"/>
          <p:cNvSpPr/>
          <p:nvPr/>
        </p:nvSpPr>
        <p:spPr>
          <a:xfrm>
            <a:off x="517950" y="1210483"/>
            <a:ext cx="626633" cy="461788"/>
          </a:xfrm>
          <a:prstGeom prst="rect">
            <a:avLst/>
          </a:prstGeom>
        </p:spPr>
        <p:txBody>
          <a:bodyPr vert="horz" wrap="square" lIns="0" tIns="0" rIns="0" bIns="0"/>
          <a:lstStyle/>
          <a:p>
            <a:pPr algn="l" rtl="0" eaLnBrk="0">
              <a:lnSpc>
                <a:spcPct val="91337"/>
              </a:lnSpc>
              <a:tabLst/>
            </a:pPr>
            <a:endParaRPr lang="Arial" altLang="Arial" sz="100" dirty="0"/>
          </a:p>
          <a:p>
            <a:pPr marL="18659" algn="l" rtl="0" eaLnBrk="0">
              <a:lnSpc>
                <a:spcPct val="80000"/>
              </a:lnSpc>
              <a:tabLst/>
            </a:pPr>
            <a:r>
              <a:rPr sz="3100" b="1" spc="60" dirty="0">
                <a:solidFill>
                  <a:srgbClr val="D7561E">
                    <a:alpha val="100000"/>
                  </a:srgbClr>
                </a:solidFill>
                <a:latin typeface="Arial"/>
                <a:ea typeface="Arial"/>
                <a:cs typeface="Arial"/>
              </a:rPr>
              <a:t>0</a:t>
            </a:r>
            <a:r>
              <a:rPr lang="en-US" sz="3100" b="1" spc="60" dirty="0">
                <a:solidFill>
                  <a:srgbClr val="D7561E">
                    <a:alpha val="100000"/>
                  </a:srgbClr>
                </a:solidFill>
                <a:latin typeface="Arial"/>
                <a:ea typeface="Arial"/>
                <a:cs typeface="Arial"/>
              </a:rPr>
              <a:t>7</a:t>
            </a:r>
            <a:endParaRPr lang="Arial" altLang="Arial" sz="3100" dirty="0"/>
          </a:p>
        </p:txBody>
      </p:sp>
      <p:sp>
        <p:nvSpPr>
          <p:cNvPr id="13" name="path"/>
          <p:cNvSpPr/>
          <p:nvPr/>
        </p:nvSpPr>
        <p:spPr>
          <a:xfrm>
            <a:off x="4218735" y="1475533"/>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4" name="path"/>
          <p:cNvSpPr/>
          <p:nvPr/>
        </p:nvSpPr>
        <p:spPr>
          <a:xfrm>
            <a:off x="1662533" y="1475533"/>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6" name="path"/>
          <p:cNvSpPr/>
          <p:nvPr/>
        </p:nvSpPr>
        <p:spPr>
          <a:xfrm>
            <a:off x="1613980" y="3303652"/>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9" name="textbox 19"/>
          <p:cNvSpPr/>
          <p:nvPr/>
        </p:nvSpPr>
        <p:spPr>
          <a:xfrm>
            <a:off x="291683" y="363758"/>
            <a:ext cx="4701018" cy="349884"/>
          </a:xfrm>
          <a:prstGeom prst="rect">
            <a:avLst/>
          </a:prstGeom>
        </p:spPr>
        <p:txBody>
          <a:bodyPr vert="horz" wrap="square" lIns="0" tIns="0" rIns="0" bIns="0"/>
          <a:lstStyle/>
          <a:p>
            <a:pPr algn="l" rtl="0" eaLnBrk="0">
              <a:lnSpc>
                <a:spcPct val="79680"/>
              </a:lnSpc>
              <a:tabLst/>
            </a:pPr>
            <a:endParaRPr lang="Arial" altLang="Arial" sz="100" dirty="0"/>
          </a:p>
          <a:p>
            <a:pPr marL="12700" algn="l" rtl="0" eaLnBrk="0">
              <a:lnSpc>
                <a:spcPct val="79000"/>
              </a:lnSpc>
              <a:tabLst/>
            </a:pPr>
            <a:r>
              <a:rPr lang="en-US" sz="2800" b="1" spc="0" dirty="0">
                <a:solidFill>
                  <a:srgbClr val="FFFFFF">
                    <a:alpha val="100000"/>
                  </a:srgbClr>
                </a:solidFill>
                <a:latin typeface="+mj-lt"/>
                <a:ea typeface="Arial"/>
                <a:cs typeface="Arial"/>
              </a:rPr>
              <a:t>Steps of schematic design:</a:t>
            </a:r>
            <a:endParaRPr lang="Arial" altLang="Arial" sz="2800" dirty="0">
              <a:latin typeface="+mj-lt"/>
            </a:endParaRPr>
          </a:p>
        </p:txBody>
      </p:sp>
      <p:sp>
        <p:nvSpPr>
          <p:cNvPr id="23" name="path"/>
          <p:cNvSpPr/>
          <p:nvPr/>
        </p:nvSpPr>
        <p:spPr>
          <a:xfrm>
            <a:off x="4173973" y="3303652"/>
            <a:ext cx="1637456" cy="88544"/>
          </a:xfrm>
          <a:custGeom>
            <a:avLst/>
            <a:gdLst/>
            <a:ahLst/>
            <a:cxnLst/>
            <a:rect l="0" t="0" r="0" b="0"/>
            <a:pathLst>
              <a:path w="2578" h="139">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pic>
        <p:nvPicPr>
          <p:cNvPr id="4" name="图片 3">
            <a:extLst>
              <a:ext uri="{FF2B5EF4-FFF2-40B4-BE49-F238E27FC236}">
                <a16:creationId xmlns:a16="http://schemas.microsoft.com/office/drawing/2014/main" id="{02A09982-293C-859D-6F1E-941C2448F38E}"/>
              </a:ext>
            </a:extLst>
          </p:cNvPr>
          <p:cNvPicPr>
            <a:picLocks noChangeAspect="1"/>
          </p:cNvPicPr>
          <p:nvPr/>
        </p:nvPicPr>
        <p:blipFill>
          <a:blip r:embed="rId3"/>
          <a:stretch>
            <a:fillRect/>
          </a:stretch>
        </p:blipFill>
        <p:spPr>
          <a:xfrm>
            <a:off x="2337407" y="1361795"/>
            <a:ext cx="1688138" cy="91604"/>
          </a:xfrm>
          <a:prstGeom prst="rect">
            <a:avLst/>
          </a:prstGeom>
        </p:spPr>
      </p:pic>
      <p:sp>
        <p:nvSpPr>
          <p:cNvPr id="3" name="TextBox 2">
            <a:extLst>
              <a:ext uri="{FF2B5EF4-FFF2-40B4-BE49-F238E27FC236}">
                <a16:creationId xmlns:a16="http://schemas.microsoft.com/office/drawing/2014/main" id="{B342D2A7-0C3A-E771-415E-CEDF8FFABC96}"/>
              </a:ext>
            </a:extLst>
          </p:cNvPr>
          <p:cNvSpPr txBox="1"/>
          <p:nvPr/>
        </p:nvSpPr>
        <p:spPr>
          <a:xfrm>
            <a:off x="4098260" y="1657552"/>
            <a:ext cx="3223378" cy="830997"/>
          </a:xfrm>
          <a:prstGeom prst="rect">
            <a:avLst/>
          </a:prstGeom>
          <a:noFill/>
        </p:spPr>
        <p:txBody>
          <a:bodyPr wrap="square" rtlCol="0">
            <a:spAutoFit/>
          </a:bodyPr>
          <a:lstStyle/>
          <a:p>
            <a:r>
              <a:rPr lang="en-US" sz="1600" dirty="0">
                <a:solidFill>
                  <a:schemeClr val="bg1"/>
                </a:solidFill>
              </a:rPr>
              <a:t>Creating netlist to finding out :</a:t>
            </a:r>
          </a:p>
          <a:p>
            <a:pPr marL="285750" indent="-285750">
              <a:buFont typeface="Arial" panose="020B0604020202020204" pitchFamily="34" charset="0"/>
              <a:buChar char="•"/>
            </a:pPr>
            <a:r>
              <a:rPr lang="en-US" sz="1600" dirty="0">
                <a:solidFill>
                  <a:schemeClr val="bg1"/>
                </a:solidFill>
              </a:rPr>
              <a:t>Different nets with similar name and vice versa</a:t>
            </a:r>
          </a:p>
        </p:txBody>
      </p:sp>
      <p:sp>
        <p:nvSpPr>
          <p:cNvPr id="9" name="TextBox 8">
            <a:extLst>
              <a:ext uri="{FF2B5EF4-FFF2-40B4-BE49-F238E27FC236}">
                <a16:creationId xmlns:a16="http://schemas.microsoft.com/office/drawing/2014/main" id="{72F0528C-3F24-4B93-9EAA-6233C00D3526}"/>
              </a:ext>
            </a:extLst>
          </p:cNvPr>
          <p:cNvSpPr txBox="1"/>
          <p:nvPr/>
        </p:nvSpPr>
        <p:spPr>
          <a:xfrm>
            <a:off x="517950" y="1632101"/>
            <a:ext cx="3474930" cy="1077218"/>
          </a:xfrm>
          <a:prstGeom prst="rect">
            <a:avLst/>
          </a:prstGeom>
          <a:noFill/>
        </p:spPr>
        <p:txBody>
          <a:bodyPr wrap="square" rtlCol="0">
            <a:spAutoFit/>
          </a:bodyPr>
          <a:lstStyle/>
          <a:p>
            <a:r>
              <a:rPr lang="en-US" sz="1600" dirty="0">
                <a:solidFill>
                  <a:schemeClr val="bg1"/>
                </a:solidFill>
              </a:rPr>
              <a:t>Adding essential components such as resistors, capacitors, ferrite beads based on application notes and electronic considerations </a:t>
            </a:r>
          </a:p>
        </p:txBody>
      </p:sp>
      <p:sp>
        <p:nvSpPr>
          <p:cNvPr id="11" name="TextBox 10">
            <a:extLst>
              <a:ext uri="{FF2B5EF4-FFF2-40B4-BE49-F238E27FC236}">
                <a16:creationId xmlns:a16="http://schemas.microsoft.com/office/drawing/2014/main" id="{AB0521AF-9694-AA83-8EE1-6C566E73F1D7}"/>
              </a:ext>
            </a:extLst>
          </p:cNvPr>
          <p:cNvSpPr txBox="1"/>
          <p:nvPr/>
        </p:nvSpPr>
        <p:spPr>
          <a:xfrm>
            <a:off x="512466" y="2770601"/>
            <a:ext cx="627095" cy="569387"/>
          </a:xfrm>
          <a:prstGeom prst="rect">
            <a:avLst/>
          </a:prstGeom>
          <a:noFill/>
        </p:spPr>
        <p:txBody>
          <a:bodyPr wrap="none" rtlCol="0">
            <a:spAutoFit/>
          </a:bodyPr>
          <a:lstStyle/>
          <a:p>
            <a:r>
              <a:rPr lang="en-US" sz="3100" b="1" spc="0" dirty="0">
                <a:solidFill>
                  <a:srgbClr val="D7561E">
                    <a:alpha val="100000"/>
                  </a:srgbClr>
                </a:solidFill>
                <a:latin typeface="Arial"/>
                <a:ea typeface="Arial"/>
                <a:cs typeface="Arial"/>
              </a:rPr>
              <a:t>09</a:t>
            </a:r>
            <a:endParaRPr lang="en-US" sz="3100" dirty="0"/>
          </a:p>
        </p:txBody>
      </p:sp>
      <p:sp>
        <p:nvSpPr>
          <p:cNvPr id="18" name="TextBox 17">
            <a:extLst>
              <a:ext uri="{FF2B5EF4-FFF2-40B4-BE49-F238E27FC236}">
                <a16:creationId xmlns:a16="http://schemas.microsoft.com/office/drawing/2014/main" id="{D5DDB550-35B8-B5F6-E5FE-4DD780FD5B95}"/>
              </a:ext>
            </a:extLst>
          </p:cNvPr>
          <p:cNvSpPr txBox="1"/>
          <p:nvPr/>
        </p:nvSpPr>
        <p:spPr>
          <a:xfrm>
            <a:off x="553962" y="3299136"/>
            <a:ext cx="3085320" cy="1569660"/>
          </a:xfrm>
          <a:prstGeom prst="rect">
            <a:avLst/>
          </a:prstGeom>
          <a:noFill/>
        </p:spPr>
        <p:txBody>
          <a:bodyPr wrap="square" rtlCol="0">
            <a:spAutoFit/>
          </a:bodyPr>
          <a:lstStyle/>
          <a:p>
            <a:r>
              <a:rPr lang="en-US" sz="1600" dirty="0">
                <a:solidFill>
                  <a:schemeClr val="bg1"/>
                </a:solidFill>
              </a:rPr>
              <a:t>Creating DRS report to finding out :</a:t>
            </a:r>
          </a:p>
          <a:p>
            <a:pPr marL="285750" indent="-285750">
              <a:buFont typeface="Arial" panose="020B0604020202020204" pitchFamily="34" charset="0"/>
              <a:buChar char="•"/>
            </a:pPr>
            <a:r>
              <a:rPr lang="en-US" sz="1600" dirty="0">
                <a:solidFill>
                  <a:schemeClr val="bg1"/>
                </a:solidFill>
              </a:rPr>
              <a:t>Unconnected pins</a:t>
            </a:r>
          </a:p>
          <a:p>
            <a:pPr marL="285750" indent="-285750">
              <a:buFont typeface="Arial" panose="020B0604020202020204" pitchFamily="34" charset="0"/>
              <a:buChar char="•"/>
            </a:pPr>
            <a:r>
              <a:rPr lang="en-US" sz="1600" dirty="0">
                <a:solidFill>
                  <a:schemeClr val="bg1"/>
                </a:solidFill>
              </a:rPr>
              <a:t>Not allowed connections based on direction</a:t>
            </a:r>
          </a:p>
          <a:p>
            <a:pPr marL="285750" indent="-285750">
              <a:buFont typeface="Arial" panose="020B0604020202020204" pitchFamily="34" charset="0"/>
              <a:buChar char="•"/>
            </a:pPr>
            <a:r>
              <a:rPr lang="en-US" sz="1600" dirty="0">
                <a:solidFill>
                  <a:schemeClr val="bg1"/>
                </a:solidFill>
              </a:rPr>
              <a:t>…</a:t>
            </a:r>
          </a:p>
        </p:txBody>
      </p:sp>
      <p:sp>
        <p:nvSpPr>
          <p:cNvPr id="20" name="TextBox 19">
            <a:extLst>
              <a:ext uri="{FF2B5EF4-FFF2-40B4-BE49-F238E27FC236}">
                <a16:creationId xmlns:a16="http://schemas.microsoft.com/office/drawing/2014/main" id="{FD527552-177B-0E71-858E-35599A8B2BD4}"/>
              </a:ext>
            </a:extLst>
          </p:cNvPr>
          <p:cNvSpPr txBox="1"/>
          <p:nvPr/>
        </p:nvSpPr>
        <p:spPr>
          <a:xfrm>
            <a:off x="6573407" y="3299136"/>
            <a:ext cx="2058127" cy="584775"/>
          </a:xfrm>
          <a:prstGeom prst="rect">
            <a:avLst/>
          </a:prstGeom>
          <a:noFill/>
        </p:spPr>
        <p:txBody>
          <a:bodyPr wrap="square" rtlCol="0">
            <a:spAutoFit/>
          </a:bodyPr>
          <a:lstStyle/>
          <a:p>
            <a:r>
              <a:rPr lang="en-US" sz="1600" dirty="0">
                <a:solidFill>
                  <a:schemeClr val="bg1"/>
                </a:solidFill>
              </a:rPr>
              <a:t>Creating layout and sync with schematic </a:t>
            </a:r>
          </a:p>
        </p:txBody>
      </p:sp>
      <p:sp>
        <p:nvSpPr>
          <p:cNvPr id="21" name="TextBox 20">
            <a:extLst>
              <a:ext uri="{FF2B5EF4-FFF2-40B4-BE49-F238E27FC236}">
                <a16:creationId xmlns:a16="http://schemas.microsoft.com/office/drawing/2014/main" id="{18AB20B9-1325-132F-203A-51902B14AE7E}"/>
              </a:ext>
            </a:extLst>
          </p:cNvPr>
          <p:cNvSpPr txBox="1"/>
          <p:nvPr/>
        </p:nvSpPr>
        <p:spPr>
          <a:xfrm>
            <a:off x="4098260" y="3307072"/>
            <a:ext cx="1506338" cy="830997"/>
          </a:xfrm>
          <a:prstGeom prst="rect">
            <a:avLst/>
          </a:prstGeom>
          <a:noFill/>
        </p:spPr>
        <p:txBody>
          <a:bodyPr wrap="square" rtlCol="0">
            <a:spAutoFit/>
          </a:bodyPr>
          <a:lstStyle/>
          <a:p>
            <a:r>
              <a:rPr lang="en-US" sz="1600" dirty="0">
                <a:solidFill>
                  <a:schemeClr val="bg1"/>
                </a:solidFill>
              </a:rPr>
              <a:t>Annotating number of components</a:t>
            </a:r>
          </a:p>
        </p:txBody>
      </p:sp>
      <p:sp>
        <p:nvSpPr>
          <p:cNvPr id="22" name="TextBox 21">
            <a:extLst>
              <a:ext uri="{FF2B5EF4-FFF2-40B4-BE49-F238E27FC236}">
                <a16:creationId xmlns:a16="http://schemas.microsoft.com/office/drawing/2014/main" id="{31C9AB02-E18F-FF3B-6BF3-87976BEE942B}"/>
              </a:ext>
            </a:extLst>
          </p:cNvPr>
          <p:cNvSpPr txBox="1"/>
          <p:nvPr/>
        </p:nvSpPr>
        <p:spPr>
          <a:xfrm>
            <a:off x="4098260" y="1082174"/>
            <a:ext cx="627095" cy="569387"/>
          </a:xfrm>
          <a:prstGeom prst="rect">
            <a:avLst/>
          </a:prstGeom>
          <a:noFill/>
        </p:spPr>
        <p:txBody>
          <a:bodyPr wrap="none" rtlCol="0">
            <a:spAutoFit/>
          </a:bodyPr>
          <a:lstStyle/>
          <a:p>
            <a:r>
              <a:rPr lang="en-US" sz="3100" b="1" spc="0" dirty="0">
                <a:solidFill>
                  <a:srgbClr val="D7561E">
                    <a:alpha val="100000"/>
                  </a:srgbClr>
                </a:solidFill>
                <a:latin typeface="Arial"/>
                <a:ea typeface="Arial"/>
                <a:cs typeface="Arial"/>
              </a:rPr>
              <a:t>08</a:t>
            </a:r>
            <a:endParaRPr lang="en-US" sz="3100" dirty="0"/>
          </a:p>
        </p:txBody>
      </p:sp>
      <p:sp>
        <p:nvSpPr>
          <p:cNvPr id="24" name="TextBox 23">
            <a:extLst>
              <a:ext uri="{FF2B5EF4-FFF2-40B4-BE49-F238E27FC236}">
                <a16:creationId xmlns:a16="http://schemas.microsoft.com/office/drawing/2014/main" id="{A94E16FB-AC6A-E562-AB7F-BB29033EA56C}"/>
              </a:ext>
            </a:extLst>
          </p:cNvPr>
          <p:cNvSpPr txBox="1"/>
          <p:nvPr/>
        </p:nvSpPr>
        <p:spPr>
          <a:xfrm>
            <a:off x="4098260" y="2778537"/>
            <a:ext cx="627095" cy="569387"/>
          </a:xfrm>
          <a:prstGeom prst="rect">
            <a:avLst/>
          </a:prstGeom>
          <a:noFill/>
        </p:spPr>
        <p:txBody>
          <a:bodyPr wrap="none" rtlCol="0">
            <a:spAutoFit/>
          </a:bodyPr>
          <a:lstStyle/>
          <a:p>
            <a:r>
              <a:rPr lang="en-US" sz="3100" b="1" spc="0" dirty="0">
                <a:solidFill>
                  <a:srgbClr val="D7561E">
                    <a:alpha val="100000"/>
                  </a:srgbClr>
                </a:solidFill>
                <a:latin typeface="Arial"/>
                <a:ea typeface="Arial"/>
                <a:cs typeface="Arial"/>
              </a:rPr>
              <a:t>10</a:t>
            </a:r>
            <a:endParaRPr lang="en-US" sz="3100" dirty="0"/>
          </a:p>
        </p:txBody>
      </p:sp>
      <p:sp>
        <p:nvSpPr>
          <p:cNvPr id="25" name="TextBox 24">
            <a:extLst>
              <a:ext uri="{FF2B5EF4-FFF2-40B4-BE49-F238E27FC236}">
                <a16:creationId xmlns:a16="http://schemas.microsoft.com/office/drawing/2014/main" id="{166EC19A-381F-9B0D-641C-B5F4C220BF1F}"/>
              </a:ext>
            </a:extLst>
          </p:cNvPr>
          <p:cNvSpPr txBox="1"/>
          <p:nvPr/>
        </p:nvSpPr>
        <p:spPr>
          <a:xfrm>
            <a:off x="6560452" y="2781189"/>
            <a:ext cx="605166" cy="569387"/>
          </a:xfrm>
          <a:prstGeom prst="rect">
            <a:avLst/>
          </a:prstGeom>
          <a:noFill/>
        </p:spPr>
        <p:txBody>
          <a:bodyPr wrap="none" rtlCol="0">
            <a:spAutoFit/>
          </a:bodyPr>
          <a:lstStyle/>
          <a:p>
            <a:r>
              <a:rPr lang="en-US" sz="3100" b="1" spc="0" dirty="0">
                <a:solidFill>
                  <a:srgbClr val="D7561E">
                    <a:alpha val="100000"/>
                  </a:srgbClr>
                </a:solidFill>
                <a:latin typeface="Arial"/>
                <a:ea typeface="Arial"/>
                <a:cs typeface="Arial"/>
              </a:rPr>
              <a:t>11</a:t>
            </a:r>
            <a:endParaRPr lang="en-US" sz="3100" dirty="0"/>
          </a:p>
        </p:txBody>
      </p:sp>
      <p:pic>
        <p:nvPicPr>
          <p:cNvPr id="26" name="图片 3">
            <a:extLst>
              <a:ext uri="{FF2B5EF4-FFF2-40B4-BE49-F238E27FC236}">
                <a16:creationId xmlns:a16="http://schemas.microsoft.com/office/drawing/2014/main" id="{3621C1C6-09CB-825C-A6D2-F311DA30101B}"/>
              </a:ext>
            </a:extLst>
          </p:cNvPr>
          <p:cNvPicPr>
            <a:picLocks noChangeAspect="1"/>
          </p:cNvPicPr>
          <p:nvPr/>
        </p:nvPicPr>
        <p:blipFill>
          <a:blip r:embed="rId3"/>
          <a:stretch>
            <a:fillRect/>
          </a:stretch>
        </p:blipFill>
        <p:spPr>
          <a:xfrm>
            <a:off x="2337407" y="3009492"/>
            <a:ext cx="1688138" cy="91604"/>
          </a:xfrm>
          <a:prstGeom prst="rect">
            <a:avLst/>
          </a:prstGeom>
        </p:spPr>
      </p:pic>
      <p:pic>
        <p:nvPicPr>
          <p:cNvPr id="27" name="图片 3">
            <a:extLst>
              <a:ext uri="{FF2B5EF4-FFF2-40B4-BE49-F238E27FC236}">
                <a16:creationId xmlns:a16="http://schemas.microsoft.com/office/drawing/2014/main" id="{DC84F0D1-F165-1F25-EB16-14A036EFB003}"/>
              </a:ext>
            </a:extLst>
          </p:cNvPr>
          <p:cNvPicPr>
            <a:picLocks noChangeAspect="1"/>
          </p:cNvPicPr>
          <p:nvPr/>
        </p:nvPicPr>
        <p:blipFill>
          <a:blip r:embed="rId3"/>
          <a:stretch>
            <a:fillRect/>
          </a:stretch>
        </p:blipFill>
        <p:spPr>
          <a:xfrm>
            <a:off x="4760529" y="3017084"/>
            <a:ext cx="1688138" cy="91604"/>
          </a:xfrm>
          <a:prstGeom prst="rect">
            <a:avLst/>
          </a:prstGeom>
        </p:spPr>
      </p:pic>
    </p:spTree>
    <p:extLst>
      <p:ext uri="{BB962C8B-B14F-4D97-AF65-F5344CB8AC3E}">
        <p14:creationId xmlns:p14="http://schemas.microsoft.com/office/powerpoint/2010/main" val="1776907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117937"/>
            <a:ext cx="9516533" cy="9516533"/>
          </a:xfrm>
          <a:prstGeom prst="rect">
            <a:avLst/>
          </a:prstGeom>
        </p:spPr>
      </p:pic>
      <p:pic>
        <p:nvPicPr>
          <p:cNvPr id="3" name="Content Placeholder 3">
            <a:extLst>
              <a:ext uri="{FF2B5EF4-FFF2-40B4-BE49-F238E27FC236}">
                <a16:creationId xmlns:a16="http://schemas.microsoft.com/office/drawing/2014/main" id="{7489C8C5-9FE1-30FF-F6EF-236B9DDD2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48" y="961567"/>
            <a:ext cx="8121504" cy="3616606"/>
          </a:xfrm>
          <a:prstGeom prst="rect">
            <a:avLst/>
          </a:prstGeom>
        </p:spPr>
      </p:pic>
      <p:sp>
        <p:nvSpPr>
          <p:cNvPr id="4" name="TextBox 3">
            <a:extLst>
              <a:ext uri="{FF2B5EF4-FFF2-40B4-BE49-F238E27FC236}">
                <a16:creationId xmlns:a16="http://schemas.microsoft.com/office/drawing/2014/main" id="{6E9F338C-A1DB-6D8E-5579-057378930344}"/>
              </a:ext>
            </a:extLst>
          </p:cNvPr>
          <p:cNvSpPr txBox="1"/>
          <p:nvPr/>
        </p:nvSpPr>
        <p:spPr>
          <a:xfrm>
            <a:off x="522823" y="428167"/>
            <a:ext cx="4289957" cy="400110"/>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chemeClr val="bg1"/>
                </a:solidFill>
              </a:rPr>
              <a:t>Block Diagram of plug-in board</a:t>
            </a:r>
          </a:p>
        </p:txBody>
      </p:sp>
    </p:spTree>
    <p:extLst>
      <p:ext uri="{BB962C8B-B14F-4D97-AF65-F5344CB8AC3E}">
        <p14:creationId xmlns:p14="http://schemas.microsoft.com/office/powerpoint/2010/main" val="3480879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4" name="Rectangle 1">
            <a:extLst>
              <a:ext uri="{FF2B5EF4-FFF2-40B4-BE49-F238E27FC236}">
                <a16:creationId xmlns:a16="http://schemas.microsoft.com/office/drawing/2014/main" id="{3019EFDC-DD3A-FE6F-A357-032DFE1C8D93}"/>
              </a:ext>
            </a:extLst>
          </p:cNvPr>
          <p:cNvSpPr txBox="1">
            <a:spLocks noChangeArrowheads="1"/>
          </p:cNvSpPr>
          <p:nvPr/>
        </p:nvSpPr>
        <p:spPr bwMode="auto">
          <a:xfrm>
            <a:off x="0" y="853956"/>
            <a:ext cx="4298554"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 typeface="Arial" panose="020B0604020202020204" pitchFamily="34" charset="0"/>
              <a:buNone/>
            </a:pPr>
            <a:r>
              <a:rPr lang="en-US" altLang="en-US" sz="1600" b="1" dirty="0">
                <a:solidFill>
                  <a:schemeClr val="bg1"/>
                </a:solidFill>
                <a:latin typeface="Arial" panose="020B0604020202020204" pitchFamily="34" charset="0"/>
              </a:rPr>
              <a:t>        MCU:</a:t>
            </a:r>
          </a:p>
          <a:p>
            <a:pPr marL="0" indent="0" eaLnBrk="0" fontAlgn="base" hangingPunct="0">
              <a:lnSpc>
                <a:spcPct val="100000"/>
              </a:lnSpc>
              <a:spcBef>
                <a:spcPct val="0"/>
              </a:spcBef>
              <a:spcAft>
                <a:spcPct val="0"/>
              </a:spcAft>
              <a:buFont typeface="Arial" panose="020B0604020202020204" pitchFamily="34" charset="0"/>
              <a:buNone/>
            </a:pPr>
            <a:endParaRPr lang="en-US" altLang="en-US" sz="1600" b="1" dirty="0">
              <a:solidFill>
                <a:schemeClr val="bg1"/>
              </a:solidFill>
              <a:latin typeface="Arial" panose="020B0604020202020204" pitchFamily="34" charset="0"/>
            </a:endParaRPr>
          </a:p>
          <a:p>
            <a:pPr lvl="1" eaLnBrk="0" fontAlgn="base" hangingPunct="0">
              <a:lnSpc>
                <a:spcPct val="100000"/>
              </a:lnSpc>
              <a:spcBef>
                <a:spcPct val="0"/>
              </a:spcBef>
              <a:spcAft>
                <a:spcPct val="0"/>
              </a:spcAft>
            </a:pPr>
            <a:r>
              <a:rPr lang="en-US" altLang="en-US" sz="1600" b="1" dirty="0">
                <a:solidFill>
                  <a:schemeClr val="bg1"/>
                </a:solidFill>
                <a:latin typeface="Arial" panose="020B0604020202020204" pitchFamily="34" charset="0"/>
              </a:rPr>
              <a:t> STM32F765</a:t>
            </a:r>
          </a:p>
          <a:p>
            <a:pPr marL="457200" lvl="1" indent="0" eaLnBrk="0" fontAlgn="base" hangingPunct="0">
              <a:lnSpc>
                <a:spcPct val="100000"/>
              </a:lnSpc>
              <a:spcBef>
                <a:spcPct val="0"/>
              </a:spcBef>
              <a:spcAft>
                <a:spcPct val="0"/>
              </a:spcAft>
              <a:buNone/>
            </a:pPr>
            <a:endParaRPr lang="en-US" altLang="en-US" sz="1600" b="1" dirty="0">
              <a:solidFill>
                <a:schemeClr val="bg1"/>
              </a:solidFill>
              <a:latin typeface="Arial" panose="020B0604020202020204" pitchFamily="34" charset="0"/>
            </a:endParaRPr>
          </a:p>
          <a:p>
            <a:pPr lvl="1" eaLnBrk="0" fontAlgn="base" hangingPunct="0">
              <a:lnSpc>
                <a:spcPct val="100000"/>
              </a:lnSpc>
              <a:spcBef>
                <a:spcPct val="0"/>
              </a:spcBef>
              <a:spcAft>
                <a:spcPct val="0"/>
              </a:spcAft>
            </a:pPr>
            <a:r>
              <a:rPr lang="en-US" altLang="en-US" sz="1600" b="1" dirty="0">
                <a:solidFill>
                  <a:schemeClr val="bg1"/>
                </a:solidFill>
                <a:latin typeface="Arial" panose="020B0604020202020204" pitchFamily="34" charset="0"/>
              </a:rPr>
              <a:t>AT24C04D_SSHM_T(</a:t>
            </a:r>
            <a:r>
              <a:rPr lang="en-US" altLang="en-US" sz="1600" b="1" dirty="0" err="1">
                <a:solidFill>
                  <a:schemeClr val="bg1"/>
                </a:solidFill>
                <a:latin typeface="Arial" panose="020B0604020202020204" pitchFamily="34" charset="0"/>
              </a:rPr>
              <a:t>eeprom</a:t>
            </a:r>
            <a:r>
              <a:rPr lang="en-US" altLang="en-US" sz="1600" b="1" dirty="0">
                <a:solidFill>
                  <a:schemeClr val="bg1"/>
                </a:solidFill>
                <a:latin typeface="Arial" panose="020B0604020202020204" pitchFamily="34" charset="0"/>
              </a:rPr>
              <a:t>)</a:t>
            </a:r>
          </a:p>
          <a:p>
            <a:pPr marL="457200" lvl="1" indent="0" eaLnBrk="0" fontAlgn="base" hangingPunct="0">
              <a:lnSpc>
                <a:spcPct val="100000"/>
              </a:lnSpc>
              <a:spcBef>
                <a:spcPct val="0"/>
              </a:spcBef>
              <a:spcAft>
                <a:spcPct val="0"/>
              </a:spcAft>
              <a:buNone/>
            </a:pPr>
            <a:endParaRPr lang="en-US" altLang="en-US" sz="1600" b="1" dirty="0">
              <a:solidFill>
                <a:schemeClr val="bg1"/>
              </a:solidFill>
              <a:latin typeface="Arial" panose="020B0604020202020204" pitchFamily="34" charset="0"/>
            </a:endParaRPr>
          </a:p>
          <a:p>
            <a:pPr lvl="1" eaLnBrk="0" fontAlgn="base" hangingPunct="0">
              <a:lnSpc>
                <a:spcPct val="100000"/>
              </a:lnSpc>
              <a:spcBef>
                <a:spcPct val="0"/>
              </a:spcBef>
              <a:spcAft>
                <a:spcPct val="0"/>
              </a:spcAft>
            </a:pPr>
            <a:r>
              <a:rPr lang="en-US" altLang="en-US" sz="1600" b="1" dirty="0">
                <a:solidFill>
                  <a:schemeClr val="bg1"/>
                </a:solidFill>
                <a:latin typeface="Arial" panose="020B0604020202020204" pitchFamily="34" charset="0"/>
              </a:rPr>
              <a:t>JTAG</a:t>
            </a:r>
          </a:p>
          <a:p>
            <a:pPr marL="457200" lvl="1" indent="0" eaLnBrk="0" fontAlgn="base" hangingPunct="0">
              <a:lnSpc>
                <a:spcPct val="100000"/>
              </a:lnSpc>
              <a:spcBef>
                <a:spcPct val="0"/>
              </a:spcBef>
              <a:spcAft>
                <a:spcPct val="0"/>
              </a:spcAft>
              <a:buNone/>
            </a:pPr>
            <a:endParaRPr lang="en-US" altLang="en-US" sz="1600" b="1" dirty="0">
              <a:solidFill>
                <a:schemeClr val="bg1"/>
              </a:solidFill>
              <a:latin typeface="Arial" panose="020B0604020202020204" pitchFamily="34" charset="0"/>
            </a:endParaRPr>
          </a:p>
        </p:txBody>
      </p:sp>
      <p:pic>
        <p:nvPicPr>
          <p:cNvPr id="5" name="Picture 4">
            <a:extLst>
              <a:ext uri="{FF2B5EF4-FFF2-40B4-BE49-F238E27FC236}">
                <a16:creationId xmlns:a16="http://schemas.microsoft.com/office/drawing/2014/main" id="{4C531F1B-6848-D993-7FA2-1CD3DE0350D4}"/>
              </a:ext>
            </a:extLst>
          </p:cNvPr>
          <p:cNvPicPr>
            <a:picLocks noChangeAspect="1"/>
          </p:cNvPicPr>
          <p:nvPr/>
        </p:nvPicPr>
        <p:blipFill>
          <a:blip r:embed="rId3"/>
          <a:stretch>
            <a:fillRect/>
          </a:stretch>
        </p:blipFill>
        <p:spPr>
          <a:xfrm>
            <a:off x="7503245" y="3583866"/>
            <a:ext cx="1225989" cy="1225989"/>
          </a:xfrm>
          <a:prstGeom prst="rect">
            <a:avLst/>
          </a:prstGeom>
        </p:spPr>
      </p:pic>
      <p:pic>
        <p:nvPicPr>
          <p:cNvPr id="6" name="Picture 5">
            <a:extLst>
              <a:ext uri="{FF2B5EF4-FFF2-40B4-BE49-F238E27FC236}">
                <a16:creationId xmlns:a16="http://schemas.microsoft.com/office/drawing/2014/main" id="{77E08229-15B6-E8A7-460B-0C4388607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014" y="2825961"/>
            <a:ext cx="253365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pin header ...">
            <a:extLst>
              <a:ext uri="{FF2B5EF4-FFF2-40B4-BE49-F238E27FC236}">
                <a16:creationId xmlns:a16="http://schemas.microsoft.com/office/drawing/2014/main" id="{0A3634B9-2E7F-498A-4C28-56529A54E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3245" y="2192084"/>
            <a:ext cx="1221999" cy="12219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CEAED7-BE87-88AA-8A21-B8FF2DFD909C}"/>
              </a:ext>
            </a:extLst>
          </p:cNvPr>
          <p:cNvSpPr txBox="1"/>
          <p:nvPr/>
        </p:nvSpPr>
        <p:spPr>
          <a:xfrm>
            <a:off x="4298554" y="780491"/>
            <a:ext cx="3098800" cy="2031325"/>
          </a:xfrm>
          <a:prstGeom prst="rect">
            <a:avLst/>
          </a:prstGeom>
          <a:noFill/>
        </p:spPr>
        <p:txBody>
          <a:bodyPr wrap="square" rtlCol="0">
            <a:spAutoFit/>
          </a:bodyPr>
          <a:lstStyle/>
          <a:p>
            <a:pPr eaLnBrk="0" fontAlgn="base" hangingPunct="0">
              <a:lnSpc>
                <a:spcPct val="100000"/>
              </a:lnSpc>
              <a:spcBef>
                <a:spcPct val="0"/>
              </a:spcBef>
              <a:spcAft>
                <a:spcPct val="0"/>
              </a:spcAft>
              <a:buSzTx/>
            </a:pPr>
            <a:r>
              <a:rPr kumimoji="0" lang="en-US" altLang="en-US" sz="1800" b="1" i="0" u="none" strike="noStrike" cap="none" normalizeH="0" baseline="0" dirty="0">
                <a:ln>
                  <a:noFill/>
                </a:ln>
                <a:solidFill>
                  <a:schemeClr val="bg1"/>
                </a:solidFill>
                <a:effectLst/>
                <a:latin typeface="Arial" panose="020B0604020202020204" pitchFamily="34" charset="0"/>
              </a:rPr>
              <a:t>Communication Path</a:t>
            </a:r>
            <a:r>
              <a:rPr kumimoji="0" lang="en-US" altLang="en-US" sz="1800" b="0" i="0" u="none" strike="noStrike" cap="none" normalizeH="0" baseline="0" dirty="0">
                <a:ln>
                  <a:noFill/>
                </a:ln>
                <a:solidFill>
                  <a:schemeClr val="bg1"/>
                </a:solidFill>
                <a:effectLst/>
                <a:latin typeface="Arial" panose="020B0604020202020204" pitchFamily="34" charset="0"/>
              </a:rPr>
              <a:t>: </a:t>
            </a:r>
            <a:r>
              <a:rPr lang="en-US" altLang="en-US" dirty="0">
                <a:solidFill>
                  <a:schemeClr val="bg1"/>
                </a:solidFill>
                <a:latin typeface="Arial" panose="020B0604020202020204" pitchFamily="34" charset="0"/>
              </a:rPr>
              <a:t>MAX3232EIPW Driver</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indent="0" eaLnBrk="0" fontAlgn="base" hangingPunct="0">
              <a:lnSpc>
                <a:spcPct val="100000"/>
              </a:lnSpc>
              <a:spcBef>
                <a:spcPct val="0"/>
              </a:spcBef>
              <a:spcAft>
                <a:spcPct val="0"/>
              </a:spcAft>
              <a:buSzTx/>
              <a:buNone/>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eaLnBrk="0" fontAlgn="base" hangingPunct="0">
              <a:lnSpc>
                <a:spcPct val="100000"/>
              </a:lnSpc>
              <a:spcBef>
                <a:spcPct val="0"/>
              </a:spcBef>
              <a:spcAft>
                <a:spcPct val="0"/>
              </a:spcAft>
              <a:buSzTx/>
            </a:pPr>
            <a:r>
              <a:rPr kumimoji="0" lang="en-US" altLang="en-US" sz="1800" b="1" i="0" u="none" strike="noStrike" cap="none" normalizeH="0" baseline="0" dirty="0">
                <a:ln>
                  <a:noFill/>
                </a:ln>
                <a:solidFill>
                  <a:schemeClr val="bg1"/>
                </a:solidFill>
                <a:effectLst/>
                <a:latin typeface="Arial" panose="020B0604020202020204" pitchFamily="34" charset="0"/>
              </a:rPr>
              <a:t>Port</a:t>
            </a:r>
            <a:r>
              <a:rPr kumimoji="0" lang="en-US" altLang="en-US" sz="1800" b="0" i="0" u="none" strike="noStrike" cap="none" normalizeH="0" baseline="0" dirty="0">
                <a:ln>
                  <a:noFill/>
                </a:ln>
                <a:solidFill>
                  <a:schemeClr val="bg1"/>
                </a:solidFill>
                <a:effectLst/>
                <a:latin typeface="Arial" panose="020B0604020202020204" pitchFamily="34" charset="0"/>
              </a:rPr>
              <a:t>: 2x10 Pin Male/Female Header</a:t>
            </a:r>
          </a:p>
          <a:p>
            <a:pPr eaLnBrk="0" fontAlgn="base" hangingPunct="0">
              <a:lnSpc>
                <a:spcPct val="100000"/>
              </a:lnSpc>
              <a:spcBef>
                <a:spcPct val="0"/>
              </a:spcBef>
              <a:spcAft>
                <a:spcPct val="0"/>
              </a:spcAft>
              <a:buSzTx/>
            </a:pPr>
            <a:endParaRPr lang="en-US" altLang="en-US" dirty="0">
              <a:solidFill>
                <a:schemeClr val="bg1"/>
              </a:solidFill>
              <a:latin typeface="Arial" panose="020B0604020202020204" pitchFamily="34" charset="0"/>
            </a:endParaRPr>
          </a:p>
          <a:p>
            <a:endParaRPr lang="en-US" dirty="0">
              <a:solidFill>
                <a:schemeClr val="bg1"/>
              </a:solidFill>
            </a:endParaRPr>
          </a:p>
        </p:txBody>
      </p:sp>
      <p:cxnSp>
        <p:nvCxnSpPr>
          <p:cNvPr id="10" name="Straight Connector 9">
            <a:extLst>
              <a:ext uri="{FF2B5EF4-FFF2-40B4-BE49-F238E27FC236}">
                <a16:creationId xmlns:a16="http://schemas.microsoft.com/office/drawing/2014/main" id="{B705183C-553C-F6A9-D6FA-C86E1A7762B8}"/>
              </a:ext>
            </a:extLst>
          </p:cNvPr>
          <p:cNvCxnSpPr>
            <a:cxnSpLocks/>
          </p:cNvCxnSpPr>
          <p:nvPr/>
        </p:nvCxnSpPr>
        <p:spPr>
          <a:xfrm>
            <a:off x="4298554" y="904015"/>
            <a:ext cx="0" cy="128623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497B74C9-65AE-CA1B-5EBB-A8DC6167C148}"/>
              </a:ext>
            </a:extLst>
          </p:cNvPr>
          <p:cNvCxnSpPr>
            <a:cxnSpLocks/>
          </p:cNvCxnSpPr>
          <p:nvPr/>
        </p:nvCxnSpPr>
        <p:spPr>
          <a:xfrm>
            <a:off x="4296245" y="2571750"/>
            <a:ext cx="2309" cy="133523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B318CE6A-356D-69A4-9769-6CCD00F9E1E0}"/>
              </a:ext>
            </a:extLst>
          </p:cNvPr>
          <p:cNvSpPr txBox="1"/>
          <p:nvPr/>
        </p:nvSpPr>
        <p:spPr>
          <a:xfrm>
            <a:off x="4091056" y="214115"/>
            <a:ext cx="765424" cy="523220"/>
          </a:xfrm>
          <a:prstGeom prst="rect">
            <a:avLst/>
          </a:prstGeom>
          <a:noFill/>
        </p:spPr>
        <p:txBody>
          <a:bodyPr wrap="square" rtlCol="0">
            <a:spAutoFit/>
          </a:bodyPr>
          <a:lstStyle/>
          <a:p>
            <a:r>
              <a:rPr lang="en-US" sz="2800" b="1" dirty="0">
                <a:solidFill>
                  <a:schemeClr val="bg1"/>
                </a:solidFill>
              </a:rPr>
              <a:t>ICs</a:t>
            </a:r>
            <a:endParaRPr lang="en-US" b="1" dirty="0">
              <a:solidFill>
                <a:schemeClr val="bg1"/>
              </a:solidFill>
            </a:endParaRPr>
          </a:p>
        </p:txBody>
      </p:sp>
      <p:cxnSp>
        <p:nvCxnSpPr>
          <p:cNvPr id="14" name="Straight Connector 13">
            <a:extLst>
              <a:ext uri="{FF2B5EF4-FFF2-40B4-BE49-F238E27FC236}">
                <a16:creationId xmlns:a16="http://schemas.microsoft.com/office/drawing/2014/main" id="{C2F70510-2503-A22D-12FC-30EF18AFAC67}"/>
              </a:ext>
            </a:extLst>
          </p:cNvPr>
          <p:cNvCxnSpPr>
            <a:cxnSpLocks/>
          </p:cNvCxnSpPr>
          <p:nvPr/>
        </p:nvCxnSpPr>
        <p:spPr>
          <a:xfrm>
            <a:off x="437014" y="1018572"/>
            <a:ext cx="0" cy="1553178"/>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F4D768A7-6236-C542-5780-E4BF95DC620E}"/>
              </a:ext>
            </a:extLst>
          </p:cNvPr>
          <p:cNvSpPr txBox="1"/>
          <p:nvPr/>
        </p:nvSpPr>
        <p:spPr>
          <a:xfrm>
            <a:off x="4296244" y="2495016"/>
            <a:ext cx="3204691" cy="1323439"/>
          </a:xfrm>
          <a:prstGeom prst="rect">
            <a:avLst/>
          </a:prstGeom>
          <a:noFill/>
        </p:spPr>
        <p:txBody>
          <a:bodyPr wrap="square" rtlCol="0">
            <a:spAutoFit/>
          </a:bodyPr>
          <a:lstStyle/>
          <a:p>
            <a:pPr marL="0" indent="0" eaLnBrk="0" fontAlgn="base" hangingPunct="0">
              <a:spcBef>
                <a:spcPct val="0"/>
              </a:spcBef>
              <a:spcAft>
                <a:spcPct val="0"/>
              </a:spcAft>
              <a:buFont typeface="Arial" panose="020B0604020202020204" pitchFamily="34" charset="0"/>
              <a:buNone/>
            </a:pPr>
            <a:r>
              <a:rPr lang="en-US" altLang="en-US" sz="1600" b="1" dirty="0">
                <a:solidFill>
                  <a:schemeClr val="bg1"/>
                </a:solidFill>
                <a:latin typeface="Arial" panose="020B0604020202020204" pitchFamily="34" charset="0"/>
              </a:rPr>
              <a:t>Ethernet Path</a:t>
            </a:r>
          </a:p>
          <a:p>
            <a:pPr marL="0" indent="0" eaLnBrk="0" fontAlgn="base" hangingPunct="0">
              <a:spcBef>
                <a:spcPct val="0"/>
              </a:spcBef>
              <a:spcAft>
                <a:spcPct val="0"/>
              </a:spcAft>
              <a:buFont typeface="Arial" panose="020B0604020202020204" pitchFamily="34" charset="0"/>
              <a:buNone/>
            </a:pPr>
            <a:endParaRPr lang="en-US" altLang="en-US" sz="1600" b="1" dirty="0">
              <a:solidFill>
                <a:schemeClr val="bg1"/>
              </a:solidFill>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altLang="en-US" sz="1600" b="1" dirty="0">
                <a:solidFill>
                  <a:schemeClr val="bg1"/>
                </a:solidFill>
                <a:latin typeface="Arial" panose="020B0604020202020204" pitchFamily="34" charset="0"/>
              </a:rPr>
              <a:t>DP83848KSQ_NOPB</a:t>
            </a:r>
          </a:p>
          <a:p>
            <a:pPr marL="285750" indent="-285750" eaLnBrk="0" fontAlgn="base" hangingPunct="0">
              <a:spcBef>
                <a:spcPct val="0"/>
              </a:spcBef>
              <a:spcAft>
                <a:spcPct val="0"/>
              </a:spcAft>
              <a:buFont typeface="Arial" panose="020B0604020202020204" pitchFamily="34" charset="0"/>
              <a:buChar char="•"/>
            </a:pPr>
            <a:endParaRPr lang="en-US" altLang="en-US" sz="1600" b="1" dirty="0">
              <a:solidFill>
                <a:schemeClr val="bg1"/>
              </a:solidFill>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altLang="en-US" sz="1600" b="1" dirty="0">
                <a:solidFill>
                  <a:schemeClr val="bg1"/>
                </a:solidFill>
                <a:latin typeface="Arial" panose="020B0604020202020204" pitchFamily="34" charset="0"/>
              </a:rPr>
              <a:t>LP82453NL Transformer</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9" name="Title 1">
            <a:extLst>
              <a:ext uri="{FF2B5EF4-FFF2-40B4-BE49-F238E27FC236}">
                <a16:creationId xmlns:a16="http://schemas.microsoft.com/office/drawing/2014/main" id="{01404D67-40E7-57DD-0C71-A7D27A403EA2}"/>
              </a:ext>
            </a:extLst>
          </p:cNvPr>
          <p:cNvSpPr txBox="1">
            <a:spLocks/>
          </p:cNvSpPr>
          <p:nvPr/>
        </p:nvSpPr>
        <p:spPr>
          <a:xfrm>
            <a:off x="227948" y="296582"/>
            <a:ext cx="3856037" cy="54530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bg1"/>
                </a:solidFill>
              </a:rPr>
              <a:t>Standards</a:t>
            </a:r>
          </a:p>
        </p:txBody>
      </p:sp>
      <p:pic>
        <p:nvPicPr>
          <p:cNvPr id="10" name="image3.png">
            <a:extLst>
              <a:ext uri="{FF2B5EF4-FFF2-40B4-BE49-F238E27FC236}">
                <a16:creationId xmlns:a16="http://schemas.microsoft.com/office/drawing/2014/main" id="{940AE372-0972-BC40-FB21-319F4BF2F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08" t="71402" b="11816"/>
          <a:stretch>
            <a:fillRect/>
          </a:stretch>
        </p:blipFill>
        <p:spPr bwMode="auto">
          <a:xfrm>
            <a:off x="76678" y="4089792"/>
            <a:ext cx="8937815" cy="9141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38.png">
            <a:extLst>
              <a:ext uri="{FF2B5EF4-FFF2-40B4-BE49-F238E27FC236}">
                <a16:creationId xmlns:a16="http://schemas.microsoft.com/office/drawing/2014/main" id="{F7C8000E-B40A-982E-47AF-4AF8A267FD8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65"/>
          <a:stretch/>
        </p:blipFill>
        <p:spPr bwMode="auto">
          <a:xfrm>
            <a:off x="2140462" y="2789499"/>
            <a:ext cx="4810245" cy="118902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F21D55D-FEC4-1E26-F114-085A91625B8E}"/>
              </a:ext>
            </a:extLst>
          </p:cNvPr>
          <p:cNvSpPr>
            <a:spLocks noChangeArrowheads="1"/>
          </p:cNvSpPr>
          <p:nvPr/>
        </p:nvSpPr>
        <p:spPr bwMode="auto">
          <a:xfrm>
            <a:off x="76678" y="865353"/>
            <a:ext cx="912476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bg1"/>
                </a:solidFill>
                <a:effectLst/>
                <a:ea typeface="Arial" panose="020B0604020202020204" pitchFamily="34" charset="0"/>
              </a:rPr>
              <a:t>Try as much as you can to not use specific letter (/ or + or (Use underline instead of space)</a:t>
            </a:r>
            <a:endParaRPr kumimoji="0" lang="en-US" altLang="en-US" i="0" u="none" strike="noStrike" cap="none" normalizeH="0" baseline="0" dirty="0">
              <a:ln>
                <a:noFill/>
              </a:ln>
              <a:solidFill>
                <a:schemeClr val="bg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bg1"/>
                </a:solidFill>
                <a:effectLst/>
                <a:ea typeface="Arial" panose="020B0604020202020204" pitchFamily="34" charset="0"/>
              </a:rPr>
              <a:t>Put numbers for your pages and parts. </a:t>
            </a:r>
            <a:endParaRPr kumimoji="0" lang="en-US" altLang="en-US" i="0" u="none" strike="noStrike" cap="none" normalizeH="0" baseline="0" dirty="0">
              <a:ln>
                <a:noFill/>
              </a:ln>
              <a:solidFill>
                <a:schemeClr val="bg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bg1"/>
                </a:solidFill>
                <a:effectLst/>
                <a:ea typeface="Arial" panose="020B0604020202020204" pitchFamily="34" charset="0"/>
              </a:rPr>
              <a:t>Try not to use global nets with same voltage and different names.</a:t>
            </a:r>
            <a:endParaRPr kumimoji="0" lang="en-US" altLang="en-US" i="0" u="none" strike="noStrike" cap="none" normalizeH="0" baseline="0" dirty="0">
              <a:ln>
                <a:noFill/>
              </a:ln>
              <a:solidFill>
                <a:schemeClr val="bg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solidFill>
                  <a:schemeClr val="bg1"/>
                </a:solidFill>
                <a:effectLst/>
                <a:ea typeface="Arial" panose="020B0604020202020204" pitchFamily="34" charset="0"/>
              </a:rPr>
              <a:t>Elements names(Page number + number or letter like R313: resistor 13 of page 3)</a:t>
            </a:r>
            <a:endParaRPr kumimoji="0" lang="en-US" altLang="en-US" i="0" u="none" strike="noStrike" cap="none" normalizeH="0" baseline="0" dirty="0">
              <a:ln>
                <a:noFill/>
              </a:ln>
              <a:solidFill>
                <a:schemeClr val="bg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solidFill>
                  <a:schemeClr val="bg1"/>
                </a:solidFill>
                <a:ea typeface="Arial" panose="020B0604020202020204" pitchFamily="34" charset="0"/>
              </a:rPr>
              <a:t>N</a:t>
            </a:r>
            <a:r>
              <a:rPr kumimoji="0" lang="en-US" altLang="en-US" i="0" u="none" strike="noStrike" cap="none" normalizeH="0" baseline="0" dirty="0">
                <a:ln>
                  <a:noFill/>
                </a:ln>
                <a:solidFill>
                  <a:schemeClr val="bg1"/>
                </a:solidFill>
                <a:effectLst/>
                <a:ea typeface="Arial" panose="020B0604020202020204" pitchFamily="34" charset="0"/>
              </a:rPr>
              <a:t>ame your design file with date of edit. (Like: POEICPT1_R1_2024_8_13_3)</a:t>
            </a:r>
            <a:endParaRPr kumimoji="0" lang="en-US" altLang="en-US" i="0" u="none" strike="noStrike" cap="none" normalizeH="0" baseline="0" dirty="0">
              <a:ln>
                <a:noFill/>
              </a:ln>
              <a:solidFill>
                <a:schemeClr val="bg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i="0" u="none" strike="noStrike" cap="none" normalizeH="0" baseline="0" dirty="0">
              <a:ln>
                <a:noFill/>
              </a:ln>
              <a:solidFill>
                <a:schemeClr val="bg1"/>
              </a:solidFill>
              <a:effectLst/>
            </a:endParaRPr>
          </a:p>
        </p:txBody>
      </p:sp>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7246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67FC31C6-182E-7DBA-4FAD-8E0A1EE52CEC}"/>
              </a:ext>
            </a:extLst>
          </p:cNvPr>
          <p:cNvSpPr txBox="1"/>
          <p:nvPr/>
        </p:nvSpPr>
        <p:spPr>
          <a:xfrm>
            <a:off x="386080" y="323615"/>
            <a:ext cx="1531188" cy="369332"/>
          </a:xfrm>
          <a:prstGeom prst="rect">
            <a:avLst/>
          </a:prstGeom>
          <a:noFill/>
        </p:spPr>
        <p:txBody>
          <a:bodyPr wrap="none" rtlCol="0">
            <a:spAutoFit/>
          </a:bodyPr>
          <a:lstStyle/>
          <a:p>
            <a:r>
              <a:rPr lang="en-US" dirty="0">
                <a:solidFill>
                  <a:schemeClr val="bg1"/>
                </a:solidFill>
              </a:rPr>
              <a:t>Final Design:</a:t>
            </a:r>
          </a:p>
        </p:txBody>
      </p:sp>
      <p:pic>
        <p:nvPicPr>
          <p:cNvPr id="5" name="Picture 4">
            <a:extLst>
              <a:ext uri="{FF2B5EF4-FFF2-40B4-BE49-F238E27FC236}">
                <a16:creationId xmlns:a16="http://schemas.microsoft.com/office/drawing/2014/main" id="{CCD65D10-1F8E-DA75-1631-84A62A3E5537}"/>
              </a:ext>
            </a:extLst>
          </p:cNvPr>
          <p:cNvPicPr>
            <a:picLocks noChangeAspect="1"/>
          </p:cNvPicPr>
          <p:nvPr/>
        </p:nvPicPr>
        <p:blipFill>
          <a:blip r:embed="rId3">
            <a:extLst>
              <a:ext uri="{28A0092B-C50C-407E-A947-70E740481C1C}">
                <a14:useLocalDpi xmlns:a14="http://schemas.microsoft.com/office/drawing/2010/main" val="0"/>
              </a:ext>
            </a:extLst>
          </a:blip>
          <a:srcRect b="44033"/>
          <a:stretch/>
        </p:blipFill>
        <p:spPr>
          <a:xfrm>
            <a:off x="1243852" y="1098829"/>
            <a:ext cx="6656295" cy="2945841"/>
          </a:xfrm>
          <a:prstGeom prst="rect">
            <a:avLst/>
          </a:prstGeom>
        </p:spPr>
      </p:pic>
      <p:sp>
        <p:nvSpPr>
          <p:cNvPr id="19" name="TextBox 18">
            <a:extLst>
              <a:ext uri="{FF2B5EF4-FFF2-40B4-BE49-F238E27FC236}">
                <a16:creationId xmlns:a16="http://schemas.microsoft.com/office/drawing/2014/main" id="{67A4440F-5F4F-9E07-02F4-D86C42A48ECF}"/>
              </a:ext>
            </a:extLst>
          </p:cNvPr>
          <p:cNvSpPr txBox="1"/>
          <p:nvPr/>
        </p:nvSpPr>
        <p:spPr>
          <a:xfrm>
            <a:off x="1243852" y="685563"/>
            <a:ext cx="1255472"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chemeClr val="bg1"/>
                </a:solidFill>
              </a:rPr>
              <a:t>eeprom</a:t>
            </a:r>
            <a:endParaRPr lang="en-US" dirty="0">
              <a:solidFill>
                <a:schemeClr val="bg1"/>
              </a:solidFill>
            </a:endParaRPr>
          </a:p>
        </p:txBody>
      </p:sp>
    </p:spTree>
    <p:extLst>
      <p:ext uri="{BB962C8B-B14F-4D97-AF65-F5344CB8AC3E}">
        <p14:creationId xmlns:p14="http://schemas.microsoft.com/office/powerpoint/2010/main" val="2902502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67FC31C6-182E-7DBA-4FAD-8E0A1EE52CEC}"/>
              </a:ext>
            </a:extLst>
          </p:cNvPr>
          <p:cNvSpPr txBox="1"/>
          <p:nvPr/>
        </p:nvSpPr>
        <p:spPr>
          <a:xfrm>
            <a:off x="386080" y="323615"/>
            <a:ext cx="1531188" cy="369332"/>
          </a:xfrm>
          <a:prstGeom prst="rect">
            <a:avLst/>
          </a:prstGeom>
          <a:noFill/>
        </p:spPr>
        <p:txBody>
          <a:bodyPr wrap="none" rtlCol="0">
            <a:spAutoFit/>
          </a:bodyPr>
          <a:lstStyle/>
          <a:p>
            <a:r>
              <a:rPr lang="en-US" dirty="0">
                <a:solidFill>
                  <a:schemeClr val="bg1"/>
                </a:solidFill>
              </a:rPr>
              <a:t>Final Design:</a:t>
            </a:r>
          </a:p>
        </p:txBody>
      </p:sp>
      <p:pic>
        <p:nvPicPr>
          <p:cNvPr id="7" name="Picture 6">
            <a:extLst>
              <a:ext uri="{FF2B5EF4-FFF2-40B4-BE49-F238E27FC236}">
                <a16:creationId xmlns:a16="http://schemas.microsoft.com/office/drawing/2014/main" id="{BD7D0DA7-F9A9-A27C-79F6-8A46041F1D78}"/>
              </a:ext>
            </a:extLst>
          </p:cNvPr>
          <p:cNvPicPr>
            <a:picLocks noChangeAspect="1"/>
          </p:cNvPicPr>
          <p:nvPr/>
        </p:nvPicPr>
        <p:blipFill>
          <a:blip r:embed="rId3">
            <a:extLst>
              <a:ext uri="{28A0092B-C50C-407E-A947-70E740481C1C}">
                <a14:useLocalDpi xmlns:a14="http://schemas.microsoft.com/office/drawing/2010/main" val="0"/>
              </a:ext>
            </a:extLst>
          </a:blip>
          <a:srcRect b="22700"/>
          <a:stretch/>
        </p:blipFill>
        <p:spPr>
          <a:xfrm>
            <a:off x="1243852" y="1031240"/>
            <a:ext cx="6656295" cy="3788645"/>
          </a:xfrm>
          <a:prstGeom prst="rect">
            <a:avLst/>
          </a:prstGeom>
        </p:spPr>
      </p:pic>
      <p:sp>
        <p:nvSpPr>
          <p:cNvPr id="4" name="TextBox 3">
            <a:extLst>
              <a:ext uri="{FF2B5EF4-FFF2-40B4-BE49-F238E27FC236}">
                <a16:creationId xmlns:a16="http://schemas.microsoft.com/office/drawing/2014/main" id="{4719EA7F-715E-C38E-9417-5A875B956E08}"/>
              </a:ext>
            </a:extLst>
          </p:cNvPr>
          <p:cNvSpPr txBox="1"/>
          <p:nvPr/>
        </p:nvSpPr>
        <p:spPr>
          <a:xfrm>
            <a:off x="1243852" y="661908"/>
            <a:ext cx="845103" cy="369332"/>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chemeClr val="bg1"/>
                </a:solidFill>
              </a:rPr>
              <a:t>phy</a:t>
            </a:r>
            <a:endParaRPr lang="en-US" dirty="0">
              <a:solidFill>
                <a:schemeClr val="bg1"/>
              </a:solidFill>
            </a:endParaRPr>
          </a:p>
        </p:txBody>
      </p:sp>
    </p:spTree>
    <p:extLst>
      <p:ext uri="{BB962C8B-B14F-4D97-AF65-F5344CB8AC3E}">
        <p14:creationId xmlns:p14="http://schemas.microsoft.com/office/powerpoint/2010/main" val="3343480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67FC31C6-182E-7DBA-4FAD-8E0A1EE52CEC}"/>
              </a:ext>
            </a:extLst>
          </p:cNvPr>
          <p:cNvSpPr txBox="1"/>
          <p:nvPr/>
        </p:nvSpPr>
        <p:spPr>
          <a:xfrm>
            <a:off x="386080" y="323615"/>
            <a:ext cx="1531188" cy="369332"/>
          </a:xfrm>
          <a:prstGeom prst="rect">
            <a:avLst/>
          </a:prstGeom>
          <a:noFill/>
        </p:spPr>
        <p:txBody>
          <a:bodyPr wrap="none" rtlCol="0">
            <a:spAutoFit/>
          </a:bodyPr>
          <a:lstStyle/>
          <a:p>
            <a:r>
              <a:rPr lang="en-US" dirty="0">
                <a:solidFill>
                  <a:schemeClr val="bg1"/>
                </a:solidFill>
              </a:rPr>
              <a:t>Final Design:</a:t>
            </a:r>
          </a:p>
        </p:txBody>
      </p:sp>
      <p:pic>
        <p:nvPicPr>
          <p:cNvPr id="9" name="Picture 8">
            <a:extLst>
              <a:ext uri="{FF2B5EF4-FFF2-40B4-BE49-F238E27FC236}">
                <a16:creationId xmlns:a16="http://schemas.microsoft.com/office/drawing/2014/main" id="{EB91F34E-2466-72FA-9141-13AD6DECA288}"/>
              </a:ext>
            </a:extLst>
          </p:cNvPr>
          <p:cNvPicPr>
            <a:picLocks noChangeAspect="1"/>
          </p:cNvPicPr>
          <p:nvPr/>
        </p:nvPicPr>
        <p:blipFill>
          <a:blip r:embed="rId3">
            <a:extLst>
              <a:ext uri="{28A0092B-C50C-407E-A947-70E740481C1C}">
                <a14:useLocalDpi xmlns:a14="http://schemas.microsoft.com/office/drawing/2010/main" val="0"/>
              </a:ext>
            </a:extLst>
          </a:blip>
          <a:srcRect l="-1661" t="1" r="29134" b="21564"/>
          <a:stretch/>
        </p:blipFill>
        <p:spPr>
          <a:xfrm>
            <a:off x="2189791" y="765375"/>
            <a:ext cx="4764417" cy="4074415"/>
          </a:xfrm>
          <a:prstGeom prst="rect">
            <a:avLst/>
          </a:prstGeom>
        </p:spPr>
      </p:pic>
      <p:sp>
        <p:nvSpPr>
          <p:cNvPr id="8" name="TextBox 7">
            <a:extLst>
              <a:ext uri="{FF2B5EF4-FFF2-40B4-BE49-F238E27FC236}">
                <a16:creationId xmlns:a16="http://schemas.microsoft.com/office/drawing/2014/main" id="{26AAFD15-6E9A-2AE4-D074-9C6D7D6D0F2C}"/>
              </a:ext>
            </a:extLst>
          </p:cNvPr>
          <p:cNvSpPr txBox="1"/>
          <p:nvPr/>
        </p:nvSpPr>
        <p:spPr>
          <a:xfrm>
            <a:off x="386080" y="833679"/>
            <a:ext cx="998991"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MCU</a:t>
            </a:r>
          </a:p>
        </p:txBody>
      </p:sp>
    </p:spTree>
    <p:extLst>
      <p:ext uri="{BB962C8B-B14F-4D97-AF65-F5344CB8AC3E}">
        <p14:creationId xmlns:p14="http://schemas.microsoft.com/office/powerpoint/2010/main" val="297399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A840F9-4ECB-CFB5-E627-2851D06E3D9C}"/>
              </a:ext>
            </a:extLst>
          </p:cNvPr>
          <p:cNvPicPr>
            <a:picLocks noChangeAspect="1"/>
          </p:cNvPicPr>
          <p:nvPr/>
        </p:nvPicPr>
        <p:blipFill>
          <a:blip r:embed="rId2"/>
          <a:stretch>
            <a:fillRect/>
          </a:stretch>
        </p:blipFill>
        <p:spPr>
          <a:xfrm>
            <a:off x="0" y="-2029691"/>
            <a:ext cx="9391650" cy="9391650"/>
          </a:xfrm>
          <a:prstGeom prst="rect">
            <a:avLst/>
          </a:prstGeom>
        </p:spPr>
      </p:pic>
      <p:sp>
        <p:nvSpPr>
          <p:cNvPr id="12" name="textbox 12"/>
          <p:cNvSpPr/>
          <p:nvPr/>
        </p:nvSpPr>
        <p:spPr>
          <a:xfrm>
            <a:off x="856726" y="1378060"/>
            <a:ext cx="6398259" cy="664844"/>
          </a:xfrm>
          <a:prstGeom prst="rect">
            <a:avLst/>
          </a:prstGeom>
        </p:spPr>
        <p:txBody>
          <a:bodyPr vert="horz" wrap="square" lIns="0" tIns="0" rIns="0" bIns="0"/>
          <a:lstStyle/>
          <a:p>
            <a:pPr algn="l" rtl="0" eaLnBrk="0">
              <a:lnSpc>
                <a:spcPct val="91337"/>
              </a:lnSpc>
              <a:tabLst/>
            </a:pPr>
            <a:endParaRPr lang="Arial" altLang="Arial" sz="100" dirty="0"/>
          </a:p>
          <a:p>
            <a:pPr marL="18659" algn="l" rtl="0" eaLnBrk="0">
              <a:lnSpc>
                <a:spcPct val="80000"/>
              </a:lnSpc>
              <a:tabLst/>
            </a:pPr>
            <a:r>
              <a:rPr sz="3100" b="1" spc="60" dirty="0">
                <a:solidFill>
                  <a:srgbClr val="D7561E">
                    <a:alpha val="100000"/>
                  </a:srgbClr>
                </a:solidFill>
                <a:latin typeface="Arial"/>
                <a:ea typeface="Arial"/>
                <a:cs typeface="Arial"/>
              </a:rPr>
              <a:t>01</a:t>
            </a:r>
            <a:r>
              <a:rPr sz="3100" spc="60" dirty="0">
                <a:solidFill>
                  <a:srgbClr val="D7561E">
                    <a:alpha val="100000"/>
                  </a:srgbClr>
                </a:solidFill>
                <a:latin typeface="Arial"/>
                <a:ea typeface="Arial"/>
                <a:cs typeface="Arial"/>
              </a:rPr>
              <a:t>                 </a:t>
            </a:r>
            <a:r>
              <a:rPr sz="3100" b="1" spc="60" dirty="0">
                <a:solidFill>
                  <a:srgbClr val="D7561E">
                    <a:alpha val="100000"/>
                  </a:srgbClr>
                </a:solidFill>
                <a:latin typeface="Arial"/>
                <a:ea typeface="Arial"/>
                <a:cs typeface="Arial"/>
              </a:rPr>
              <a:t>02</a:t>
            </a:r>
            <a:r>
              <a:rPr sz="3100" spc="60" dirty="0">
                <a:solidFill>
                  <a:srgbClr val="D7561E">
                    <a:alpha val="100000"/>
                  </a:srgbClr>
                </a:solidFill>
                <a:latin typeface="Arial"/>
                <a:ea typeface="Arial"/>
                <a:cs typeface="Arial"/>
              </a:rPr>
              <a:t>             </a:t>
            </a:r>
            <a:r>
              <a:rPr sz="3100" spc="50" dirty="0">
                <a:solidFill>
                  <a:srgbClr val="D7561E">
                    <a:alpha val="100000"/>
                  </a:srgbClr>
                </a:solidFill>
                <a:latin typeface="Arial"/>
                <a:ea typeface="Arial"/>
                <a:cs typeface="Arial"/>
              </a:rPr>
              <a:t> </a:t>
            </a:r>
            <a:r>
              <a:rPr sz="3100" spc="0" dirty="0">
                <a:solidFill>
                  <a:srgbClr val="D7561E">
                    <a:alpha val="100000"/>
                  </a:srgbClr>
                </a:solidFill>
                <a:latin typeface="Arial"/>
                <a:ea typeface="Arial"/>
                <a:cs typeface="Arial"/>
              </a:rPr>
              <a:t>    </a:t>
            </a:r>
            <a:r>
              <a:rPr sz="3100" b="1" spc="0" dirty="0">
                <a:solidFill>
                  <a:srgbClr val="D7561E">
                    <a:alpha val="100000"/>
                  </a:srgbClr>
                </a:solidFill>
                <a:latin typeface="Arial"/>
                <a:ea typeface="Arial"/>
                <a:cs typeface="Arial"/>
              </a:rPr>
              <a:t>03</a:t>
            </a:r>
            <a:endParaRPr lang="Arial" altLang="Arial" sz="3100" dirty="0"/>
          </a:p>
        </p:txBody>
      </p:sp>
      <p:sp>
        <p:nvSpPr>
          <p:cNvPr id="13" name="path"/>
          <p:cNvSpPr/>
          <p:nvPr/>
        </p:nvSpPr>
        <p:spPr>
          <a:xfrm>
            <a:off x="4218735" y="1475533"/>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4" name="path"/>
          <p:cNvSpPr/>
          <p:nvPr/>
        </p:nvSpPr>
        <p:spPr>
          <a:xfrm>
            <a:off x="1662533" y="1475533"/>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5" name="textbox 15"/>
          <p:cNvSpPr/>
          <p:nvPr/>
        </p:nvSpPr>
        <p:spPr>
          <a:xfrm>
            <a:off x="860620" y="3183165"/>
            <a:ext cx="2404110" cy="1106805"/>
          </a:xfrm>
          <a:prstGeom prst="rect">
            <a:avLst/>
          </a:prstGeom>
        </p:spPr>
        <p:txBody>
          <a:bodyPr vert="horz" wrap="square" lIns="0" tIns="0" rIns="0" bIns="0"/>
          <a:lstStyle/>
          <a:p>
            <a:pPr algn="l" rtl="0" eaLnBrk="0">
              <a:lnSpc>
                <a:spcPct val="91335"/>
              </a:lnSpc>
              <a:tabLst/>
            </a:pPr>
            <a:endParaRPr lang="Arial" altLang="Arial" sz="100" dirty="0"/>
          </a:p>
          <a:p>
            <a:pPr marL="14765" algn="l" rtl="0" eaLnBrk="0">
              <a:lnSpc>
                <a:spcPct val="80000"/>
              </a:lnSpc>
              <a:tabLst/>
            </a:pPr>
            <a:r>
              <a:rPr sz="3100" b="1" spc="350" dirty="0">
                <a:solidFill>
                  <a:srgbClr val="D7561E"/>
                </a:solidFill>
                <a:latin typeface="Arial"/>
                <a:ea typeface="Arial"/>
                <a:cs typeface="Arial"/>
              </a:rPr>
              <a:t>0</a:t>
            </a:r>
            <a:r>
              <a:rPr sz="3100" b="1" spc="340" dirty="0">
                <a:solidFill>
                  <a:srgbClr val="D7561E"/>
                </a:solidFill>
                <a:latin typeface="Arial"/>
                <a:ea typeface="Arial"/>
                <a:cs typeface="Arial"/>
              </a:rPr>
              <a:t>4</a:t>
            </a:r>
            <a:r>
              <a:rPr sz="3100" spc="0" dirty="0">
                <a:solidFill>
                  <a:srgbClr val="D7561E">
                    <a:alpha val="100000"/>
                  </a:srgbClr>
                </a:solidFill>
                <a:latin typeface="Arial"/>
                <a:ea typeface="Arial"/>
                <a:cs typeface="Arial"/>
              </a:rPr>
              <a:t> </a:t>
            </a:r>
            <a:endParaRPr lang="Arial" altLang="Arial" sz="3100" dirty="0"/>
          </a:p>
          <a:p>
            <a:pPr marL="17058" algn="l" rtl="0" eaLnBrk="0">
              <a:lnSpc>
                <a:spcPct val="81000"/>
              </a:lnSpc>
              <a:spcBef>
                <a:spcPts val="490"/>
              </a:spcBef>
              <a:tabLst/>
            </a:pPr>
            <a:r>
              <a:rPr lang="en-US" spc="20" dirty="0">
                <a:solidFill>
                  <a:srgbClr val="FFFFFF">
                    <a:alpha val="100000"/>
                  </a:srgbClr>
                </a:solidFill>
                <a:latin typeface="Arial"/>
                <a:ea typeface="Arial"/>
                <a:cs typeface="Arial"/>
              </a:rPr>
              <a:t>PCB Design</a:t>
            </a:r>
            <a:endParaRPr lang="Arial" altLang="Arial" dirty="0"/>
          </a:p>
          <a:p>
            <a:pPr algn="l" rtl="0" eaLnBrk="0">
              <a:lnSpc>
                <a:spcPct val="127000"/>
              </a:lnSpc>
              <a:tabLst/>
            </a:pPr>
            <a:endParaRPr lang="Arial" altLang="Arial" sz="300" dirty="0"/>
          </a:p>
        </p:txBody>
      </p:sp>
      <p:sp>
        <p:nvSpPr>
          <p:cNvPr id="16" name="path"/>
          <p:cNvSpPr/>
          <p:nvPr/>
        </p:nvSpPr>
        <p:spPr>
          <a:xfrm>
            <a:off x="1613980" y="3303652"/>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7" name="textbox 17"/>
          <p:cNvSpPr/>
          <p:nvPr/>
        </p:nvSpPr>
        <p:spPr>
          <a:xfrm>
            <a:off x="3299989" y="3188790"/>
            <a:ext cx="2138045" cy="1106805"/>
          </a:xfrm>
          <a:prstGeom prst="rect">
            <a:avLst/>
          </a:prstGeom>
        </p:spPr>
        <p:txBody>
          <a:bodyPr vert="horz" wrap="square" lIns="0" tIns="0" rIns="0" bIns="0"/>
          <a:lstStyle/>
          <a:p>
            <a:pPr algn="l" rtl="0" eaLnBrk="0">
              <a:lnSpc>
                <a:spcPct val="91335"/>
              </a:lnSpc>
              <a:tabLst/>
            </a:pPr>
            <a:endParaRPr lang="Arial" altLang="Arial" sz="100" dirty="0"/>
          </a:p>
          <a:p>
            <a:pPr marL="14765" algn="l" rtl="0" eaLnBrk="0">
              <a:lnSpc>
                <a:spcPct val="80000"/>
              </a:lnSpc>
              <a:tabLst/>
            </a:pPr>
            <a:r>
              <a:rPr sz="3100" b="1" spc="200" dirty="0">
                <a:solidFill>
                  <a:srgbClr val="D7561E">
                    <a:alpha val="100000"/>
                  </a:srgbClr>
                </a:solidFill>
                <a:latin typeface="Arial"/>
                <a:ea typeface="Arial"/>
                <a:cs typeface="Arial"/>
              </a:rPr>
              <a:t>0</a:t>
            </a:r>
            <a:r>
              <a:rPr sz="3100" b="1" spc="190" dirty="0">
                <a:solidFill>
                  <a:srgbClr val="D7561E">
                    <a:alpha val="100000"/>
                  </a:srgbClr>
                </a:solidFill>
                <a:latin typeface="Arial"/>
                <a:ea typeface="Arial"/>
                <a:cs typeface="Arial"/>
              </a:rPr>
              <a:t>5</a:t>
            </a:r>
            <a:endParaRPr lang="Arial" altLang="Arial" sz="3100" dirty="0"/>
          </a:p>
          <a:p>
            <a:pPr marL="29544" algn="l" rtl="0" eaLnBrk="0">
              <a:lnSpc>
                <a:spcPct val="81000"/>
              </a:lnSpc>
              <a:spcBef>
                <a:spcPts val="491"/>
              </a:spcBef>
              <a:tabLst/>
            </a:pPr>
            <a:r>
              <a:rPr lang="en-US" spc="0" dirty="0">
                <a:solidFill>
                  <a:srgbClr val="FFFFFF">
                    <a:alpha val="100000"/>
                  </a:srgbClr>
                </a:solidFill>
                <a:latin typeface="Arial"/>
                <a:ea typeface="Arial"/>
                <a:cs typeface="Arial"/>
              </a:rPr>
              <a:t>Agile Working</a:t>
            </a:r>
            <a:endParaRPr lang="Arial" altLang="Arial" dirty="0"/>
          </a:p>
          <a:p>
            <a:pPr algn="l" rtl="0" eaLnBrk="0">
              <a:lnSpc>
                <a:spcPct val="127000"/>
              </a:lnSpc>
              <a:tabLst/>
            </a:pPr>
            <a:endParaRPr lang="Arial" altLang="Arial" sz="300" dirty="0"/>
          </a:p>
        </p:txBody>
      </p:sp>
      <p:sp>
        <p:nvSpPr>
          <p:cNvPr id="19" name="textbox 19"/>
          <p:cNvSpPr/>
          <p:nvPr/>
        </p:nvSpPr>
        <p:spPr>
          <a:xfrm>
            <a:off x="846343" y="545261"/>
            <a:ext cx="3812540" cy="349884"/>
          </a:xfrm>
          <a:prstGeom prst="rect">
            <a:avLst/>
          </a:prstGeom>
        </p:spPr>
        <p:txBody>
          <a:bodyPr vert="horz" wrap="square" lIns="0" tIns="0" rIns="0" bIns="0"/>
          <a:lstStyle/>
          <a:p>
            <a:pPr algn="l" rtl="0" eaLnBrk="0">
              <a:lnSpc>
                <a:spcPct val="79680"/>
              </a:lnSpc>
              <a:tabLst/>
            </a:pPr>
            <a:endParaRPr lang="Arial" altLang="Arial" sz="100" dirty="0"/>
          </a:p>
          <a:p>
            <a:pPr marL="12700" algn="l" rtl="0" eaLnBrk="0">
              <a:lnSpc>
                <a:spcPct val="79000"/>
              </a:lnSpc>
              <a:tabLst/>
            </a:pPr>
            <a:r>
              <a:rPr sz="2800" b="1" spc="0" dirty="0">
                <a:solidFill>
                  <a:srgbClr val="FFFFFF">
                    <a:alpha val="100000"/>
                  </a:srgbClr>
                </a:solidFill>
                <a:latin typeface="+mj-lt"/>
                <a:ea typeface="Arial"/>
                <a:cs typeface="Arial"/>
              </a:rPr>
              <a:t>TABLE</a:t>
            </a:r>
            <a:r>
              <a:rPr sz="2800" spc="360" dirty="0">
                <a:solidFill>
                  <a:srgbClr val="FFFFFF">
                    <a:alpha val="100000"/>
                  </a:srgbClr>
                </a:solidFill>
                <a:latin typeface="+mj-lt"/>
                <a:ea typeface="Arial"/>
                <a:cs typeface="Arial"/>
              </a:rPr>
              <a:t> </a:t>
            </a:r>
            <a:r>
              <a:rPr sz="2800" b="1" spc="0" dirty="0">
                <a:solidFill>
                  <a:srgbClr val="FFFFFF">
                    <a:alpha val="100000"/>
                  </a:srgbClr>
                </a:solidFill>
                <a:latin typeface="+mj-lt"/>
                <a:ea typeface="Arial"/>
                <a:cs typeface="Arial"/>
              </a:rPr>
              <a:t>O</a:t>
            </a:r>
            <a:r>
              <a:rPr lang="en-US" sz="2800" b="1" dirty="0">
                <a:solidFill>
                  <a:srgbClr val="FFFFFF">
                    <a:alpha val="100000"/>
                  </a:srgbClr>
                </a:solidFill>
                <a:latin typeface="+mj-lt"/>
                <a:ea typeface="Arial"/>
                <a:cs typeface="Arial"/>
              </a:rPr>
              <a:t>f</a:t>
            </a:r>
            <a:r>
              <a:rPr sz="2800" spc="350" dirty="0">
                <a:solidFill>
                  <a:srgbClr val="FFFFFF">
                    <a:alpha val="100000"/>
                  </a:srgbClr>
                </a:solidFill>
                <a:latin typeface="+mj-lt"/>
                <a:ea typeface="Arial"/>
                <a:cs typeface="Arial"/>
              </a:rPr>
              <a:t> </a:t>
            </a:r>
            <a:r>
              <a:rPr sz="2800" b="1" spc="0" dirty="0">
                <a:solidFill>
                  <a:srgbClr val="FFFFFF">
                    <a:alpha val="100000"/>
                  </a:srgbClr>
                </a:solidFill>
                <a:latin typeface="+mj-lt"/>
                <a:ea typeface="Arial"/>
                <a:cs typeface="Arial"/>
              </a:rPr>
              <a:t>CONTENTS</a:t>
            </a:r>
            <a:endParaRPr lang="Arial" altLang="Arial" sz="2800" dirty="0">
              <a:latin typeface="+mj-lt"/>
            </a:endParaRPr>
          </a:p>
        </p:txBody>
      </p:sp>
      <p:sp>
        <p:nvSpPr>
          <p:cNvPr id="23" name="path"/>
          <p:cNvSpPr/>
          <p:nvPr/>
        </p:nvSpPr>
        <p:spPr>
          <a:xfrm>
            <a:off x="4173973" y="3303652"/>
            <a:ext cx="1637456" cy="88544"/>
          </a:xfrm>
          <a:custGeom>
            <a:avLst/>
            <a:gdLst/>
            <a:ahLst/>
            <a:cxnLst/>
            <a:rect l="0" t="0" r="0" b="0"/>
            <a:pathLst>
              <a:path w="2578" h="139">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pic>
        <p:nvPicPr>
          <p:cNvPr id="4" name="图片 3">
            <a:extLst>
              <a:ext uri="{FF2B5EF4-FFF2-40B4-BE49-F238E27FC236}">
                <a16:creationId xmlns:a16="http://schemas.microsoft.com/office/drawing/2014/main" id="{02A09982-293C-859D-6F1E-941C2448F38E}"/>
              </a:ext>
            </a:extLst>
          </p:cNvPr>
          <p:cNvPicPr>
            <a:picLocks noChangeAspect="1"/>
          </p:cNvPicPr>
          <p:nvPr/>
        </p:nvPicPr>
        <p:blipFill>
          <a:blip r:embed="rId3"/>
          <a:stretch>
            <a:fillRect/>
          </a:stretch>
        </p:blipFill>
        <p:spPr>
          <a:xfrm>
            <a:off x="1500497" y="1507990"/>
            <a:ext cx="1638300" cy="88900"/>
          </a:xfrm>
          <a:prstGeom prst="rect">
            <a:avLst/>
          </a:prstGeom>
        </p:spPr>
      </p:pic>
      <p:pic>
        <p:nvPicPr>
          <p:cNvPr id="5" name="图片 4">
            <a:extLst>
              <a:ext uri="{FF2B5EF4-FFF2-40B4-BE49-F238E27FC236}">
                <a16:creationId xmlns:a16="http://schemas.microsoft.com/office/drawing/2014/main" id="{F3E53426-7D56-4E55-7498-0F6D70EBEF76}"/>
              </a:ext>
            </a:extLst>
          </p:cNvPr>
          <p:cNvPicPr>
            <a:picLocks noChangeAspect="1"/>
          </p:cNvPicPr>
          <p:nvPr/>
        </p:nvPicPr>
        <p:blipFill>
          <a:blip r:embed="rId3"/>
          <a:stretch>
            <a:fillRect/>
          </a:stretch>
        </p:blipFill>
        <p:spPr>
          <a:xfrm>
            <a:off x="1502342" y="3314016"/>
            <a:ext cx="1638300" cy="88900"/>
          </a:xfrm>
          <a:prstGeom prst="rect">
            <a:avLst/>
          </a:prstGeom>
        </p:spPr>
      </p:pic>
      <p:pic>
        <p:nvPicPr>
          <p:cNvPr id="6" name="图片 5">
            <a:extLst>
              <a:ext uri="{FF2B5EF4-FFF2-40B4-BE49-F238E27FC236}">
                <a16:creationId xmlns:a16="http://schemas.microsoft.com/office/drawing/2014/main" id="{8BEA25D7-3B88-3CFF-8C50-1A62A5DF5A5B}"/>
              </a:ext>
            </a:extLst>
          </p:cNvPr>
          <p:cNvPicPr>
            <a:picLocks noChangeAspect="1"/>
          </p:cNvPicPr>
          <p:nvPr/>
        </p:nvPicPr>
        <p:blipFill>
          <a:blip r:embed="rId3"/>
          <a:stretch>
            <a:fillRect/>
          </a:stretch>
        </p:blipFill>
        <p:spPr>
          <a:xfrm>
            <a:off x="3980283" y="1507990"/>
            <a:ext cx="1638300" cy="88900"/>
          </a:xfrm>
          <a:prstGeom prst="rect">
            <a:avLst/>
          </a:prstGeom>
        </p:spPr>
      </p:pic>
      <p:sp>
        <p:nvSpPr>
          <p:cNvPr id="3" name="TextBox 2">
            <a:extLst>
              <a:ext uri="{FF2B5EF4-FFF2-40B4-BE49-F238E27FC236}">
                <a16:creationId xmlns:a16="http://schemas.microsoft.com/office/drawing/2014/main" id="{B342D2A7-0C3A-E771-415E-CEDF8FFABC96}"/>
              </a:ext>
            </a:extLst>
          </p:cNvPr>
          <p:cNvSpPr txBox="1"/>
          <p:nvPr/>
        </p:nvSpPr>
        <p:spPr>
          <a:xfrm>
            <a:off x="5757901" y="1728319"/>
            <a:ext cx="2044149" cy="369332"/>
          </a:xfrm>
          <a:prstGeom prst="rect">
            <a:avLst/>
          </a:prstGeom>
          <a:noFill/>
        </p:spPr>
        <p:txBody>
          <a:bodyPr wrap="none" rtlCol="0">
            <a:spAutoFit/>
          </a:bodyPr>
          <a:lstStyle/>
          <a:p>
            <a:r>
              <a:rPr lang="en-US" dirty="0">
                <a:solidFill>
                  <a:schemeClr val="bg1"/>
                </a:solidFill>
              </a:rPr>
              <a:t>Schematic Design</a:t>
            </a:r>
          </a:p>
        </p:txBody>
      </p:sp>
      <p:sp>
        <p:nvSpPr>
          <p:cNvPr id="8" name="TextBox 7">
            <a:extLst>
              <a:ext uri="{FF2B5EF4-FFF2-40B4-BE49-F238E27FC236}">
                <a16:creationId xmlns:a16="http://schemas.microsoft.com/office/drawing/2014/main" id="{E381502C-1D56-14E0-7CA1-22901D026FCB}"/>
              </a:ext>
            </a:extLst>
          </p:cNvPr>
          <p:cNvSpPr txBox="1"/>
          <p:nvPr/>
        </p:nvSpPr>
        <p:spPr>
          <a:xfrm>
            <a:off x="3262393" y="1721155"/>
            <a:ext cx="2146742" cy="646331"/>
          </a:xfrm>
          <a:prstGeom prst="rect">
            <a:avLst/>
          </a:prstGeom>
          <a:noFill/>
        </p:spPr>
        <p:txBody>
          <a:bodyPr wrap="none" rtlCol="0">
            <a:spAutoFit/>
          </a:bodyPr>
          <a:lstStyle/>
          <a:p>
            <a:r>
              <a:rPr lang="en-US" dirty="0">
                <a:solidFill>
                  <a:schemeClr val="bg1"/>
                </a:solidFill>
              </a:rPr>
              <a:t>Theory </a:t>
            </a:r>
            <a:br>
              <a:rPr lang="en-US" dirty="0">
                <a:solidFill>
                  <a:schemeClr val="bg1"/>
                </a:solidFill>
              </a:rPr>
            </a:br>
            <a:r>
              <a:rPr lang="en-US" dirty="0">
                <a:solidFill>
                  <a:schemeClr val="bg1"/>
                </a:solidFill>
              </a:rPr>
              <a:t>&amp; Initial information</a:t>
            </a:r>
          </a:p>
        </p:txBody>
      </p:sp>
      <p:sp>
        <p:nvSpPr>
          <p:cNvPr id="9" name="TextBox 8">
            <a:extLst>
              <a:ext uri="{FF2B5EF4-FFF2-40B4-BE49-F238E27FC236}">
                <a16:creationId xmlns:a16="http://schemas.microsoft.com/office/drawing/2014/main" id="{72F0528C-3F24-4B93-9EAA-6233C00D3526}"/>
              </a:ext>
            </a:extLst>
          </p:cNvPr>
          <p:cNvSpPr txBox="1"/>
          <p:nvPr/>
        </p:nvSpPr>
        <p:spPr>
          <a:xfrm>
            <a:off x="811004" y="1704930"/>
            <a:ext cx="1390124" cy="369332"/>
          </a:xfrm>
          <a:prstGeom prst="rect">
            <a:avLst/>
          </a:prstGeom>
          <a:noFill/>
        </p:spPr>
        <p:txBody>
          <a:bodyPr wrap="none" rtlCol="0">
            <a:spAutoFit/>
          </a:bodyPr>
          <a:lstStyle/>
          <a:p>
            <a:r>
              <a:rPr lang="en-US" dirty="0">
                <a:solidFill>
                  <a:schemeClr val="bg1"/>
                </a:solidFill>
              </a:rPr>
              <a:t>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67FC31C6-182E-7DBA-4FAD-8E0A1EE52CEC}"/>
              </a:ext>
            </a:extLst>
          </p:cNvPr>
          <p:cNvSpPr txBox="1"/>
          <p:nvPr/>
        </p:nvSpPr>
        <p:spPr>
          <a:xfrm>
            <a:off x="386080" y="323615"/>
            <a:ext cx="1531188" cy="369332"/>
          </a:xfrm>
          <a:prstGeom prst="rect">
            <a:avLst/>
          </a:prstGeom>
          <a:noFill/>
        </p:spPr>
        <p:txBody>
          <a:bodyPr wrap="none" rtlCol="0">
            <a:spAutoFit/>
          </a:bodyPr>
          <a:lstStyle/>
          <a:p>
            <a:r>
              <a:rPr lang="en-US" dirty="0">
                <a:solidFill>
                  <a:schemeClr val="bg1"/>
                </a:solidFill>
              </a:rPr>
              <a:t>Final Design:</a:t>
            </a:r>
          </a:p>
        </p:txBody>
      </p:sp>
      <p:pic>
        <p:nvPicPr>
          <p:cNvPr id="6" name="Picture 5">
            <a:extLst>
              <a:ext uri="{FF2B5EF4-FFF2-40B4-BE49-F238E27FC236}">
                <a16:creationId xmlns:a16="http://schemas.microsoft.com/office/drawing/2014/main" id="{4687C9D1-6C8E-4912-EC89-F9CE093BB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151" y="1279304"/>
            <a:ext cx="8603697" cy="3399849"/>
          </a:xfrm>
          <a:prstGeom prst="rect">
            <a:avLst/>
          </a:prstGeom>
        </p:spPr>
      </p:pic>
      <p:sp>
        <p:nvSpPr>
          <p:cNvPr id="4" name="TextBox 3">
            <a:extLst>
              <a:ext uri="{FF2B5EF4-FFF2-40B4-BE49-F238E27FC236}">
                <a16:creationId xmlns:a16="http://schemas.microsoft.com/office/drawing/2014/main" id="{66743560-31C2-9AE4-717F-67867FBE74D5}"/>
              </a:ext>
            </a:extLst>
          </p:cNvPr>
          <p:cNvSpPr txBox="1"/>
          <p:nvPr/>
        </p:nvSpPr>
        <p:spPr>
          <a:xfrm>
            <a:off x="270151" y="799479"/>
            <a:ext cx="1999265"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MCU_POWER</a:t>
            </a:r>
          </a:p>
        </p:txBody>
      </p:sp>
    </p:spTree>
    <p:extLst>
      <p:ext uri="{BB962C8B-B14F-4D97-AF65-F5344CB8AC3E}">
        <p14:creationId xmlns:p14="http://schemas.microsoft.com/office/powerpoint/2010/main" val="4049177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67FC31C6-182E-7DBA-4FAD-8E0A1EE52CEC}"/>
              </a:ext>
            </a:extLst>
          </p:cNvPr>
          <p:cNvSpPr txBox="1"/>
          <p:nvPr/>
        </p:nvSpPr>
        <p:spPr>
          <a:xfrm>
            <a:off x="386080" y="323615"/>
            <a:ext cx="1531188" cy="369332"/>
          </a:xfrm>
          <a:prstGeom prst="rect">
            <a:avLst/>
          </a:prstGeom>
          <a:noFill/>
        </p:spPr>
        <p:txBody>
          <a:bodyPr wrap="none" rtlCol="0">
            <a:spAutoFit/>
          </a:bodyPr>
          <a:lstStyle/>
          <a:p>
            <a:r>
              <a:rPr lang="en-US" dirty="0">
                <a:solidFill>
                  <a:schemeClr val="bg1"/>
                </a:solidFill>
              </a:rPr>
              <a:t>Final Design:</a:t>
            </a:r>
          </a:p>
        </p:txBody>
      </p:sp>
      <p:pic>
        <p:nvPicPr>
          <p:cNvPr id="11" name="Picture 10">
            <a:extLst>
              <a:ext uri="{FF2B5EF4-FFF2-40B4-BE49-F238E27FC236}">
                <a16:creationId xmlns:a16="http://schemas.microsoft.com/office/drawing/2014/main" id="{F4B3797E-F6C0-D83F-F746-DD0B863F9CC5}"/>
              </a:ext>
            </a:extLst>
          </p:cNvPr>
          <p:cNvPicPr>
            <a:picLocks noChangeAspect="1"/>
          </p:cNvPicPr>
          <p:nvPr/>
        </p:nvPicPr>
        <p:blipFill>
          <a:blip r:embed="rId3">
            <a:extLst>
              <a:ext uri="{28A0092B-C50C-407E-A947-70E740481C1C}">
                <a14:useLocalDpi xmlns:a14="http://schemas.microsoft.com/office/drawing/2010/main" val="0"/>
              </a:ext>
            </a:extLst>
          </a:blip>
          <a:srcRect b="26380"/>
          <a:stretch/>
        </p:blipFill>
        <p:spPr>
          <a:xfrm>
            <a:off x="1243852" y="1029610"/>
            <a:ext cx="6656295" cy="3875050"/>
          </a:xfrm>
          <a:prstGeom prst="rect">
            <a:avLst/>
          </a:prstGeom>
        </p:spPr>
      </p:pic>
      <p:sp>
        <p:nvSpPr>
          <p:cNvPr id="4" name="TextBox 3">
            <a:extLst>
              <a:ext uri="{FF2B5EF4-FFF2-40B4-BE49-F238E27FC236}">
                <a16:creationId xmlns:a16="http://schemas.microsoft.com/office/drawing/2014/main" id="{8213873E-7E75-9CFC-D067-A4069CA6B4C2}"/>
              </a:ext>
            </a:extLst>
          </p:cNvPr>
          <p:cNvSpPr txBox="1"/>
          <p:nvPr/>
        </p:nvSpPr>
        <p:spPr>
          <a:xfrm>
            <a:off x="1243852" y="606247"/>
            <a:ext cx="870751"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port</a:t>
            </a:r>
          </a:p>
        </p:txBody>
      </p:sp>
    </p:spTree>
    <p:extLst>
      <p:ext uri="{BB962C8B-B14F-4D97-AF65-F5344CB8AC3E}">
        <p14:creationId xmlns:p14="http://schemas.microsoft.com/office/powerpoint/2010/main" val="1251691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67FC31C6-182E-7DBA-4FAD-8E0A1EE52CEC}"/>
              </a:ext>
            </a:extLst>
          </p:cNvPr>
          <p:cNvSpPr txBox="1"/>
          <p:nvPr/>
        </p:nvSpPr>
        <p:spPr>
          <a:xfrm>
            <a:off x="386080" y="323615"/>
            <a:ext cx="1531188" cy="369332"/>
          </a:xfrm>
          <a:prstGeom prst="rect">
            <a:avLst/>
          </a:prstGeom>
          <a:noFill/>
        </p:spPr>
        <p:txBody>
          <a:bodyPr wrap="none" rtlCol="0">
            <a:spAutoFit/>
          </a:bodyPr>
          <a:lstStyle/>
          <a:p>
            <a:r>
              <a:rPr lang="en-US" dirty="0">
                <a:solidFill>
                  <a:schemeClr val="bg1"/>
                </a:solidFill>
              </a:rPr>
              <a:t>Final Design:</a:t>
            </a:r>
          </a:p>
        </p:txBody>
      </p:sp>
      <p:pic>
        <p:nvPicPr>
          <p:cNvPr id="15" name="Picture 14">
            <a:extLst>
              <a:ext uri="{FF2B5EF4-FFF2-40B4-BE49-F238E27FC236}">
                <a16:creationId xmlns:a16="http://schemas.microsoft.com/office/drawing/2014/main" id="{13127A0C-C43F-155A-0ED0-3CC4F3F3ECB2}"/>
              </a:ext>
            </a:extLst>
          </p:cNvPr>
          <p:cNvPicPr>
            <a:picLocks noChangeAspect="1"/>
          </p:cNvPicPr>
          <p:nvPr/>
        </p:nvPicPr>
        <p:blipFill>
          <a:blip r:embed="rId3">
            <a:extLst>
              <a:ext uri="{28A0092B-C50C-407E-A947-70E740481C1C}">
                <a14:useLocalDpi xmlns:a14="http://schemas.microsoft.com/office/drawing/2010/main" val="0"/>
              </a:ext>
            </a:extLst>
          </a:blip>
          <a:srcRect b="36993"/>
          <a:stretch/>
        </p:blipFill>
        <p:spPr>
          <a:xfrm>
            <a:off x="1243852" y="1342019"/>
            <a:ext cx="6656295" cy="3316420"/>
          </a:xfrm>
          <a:prstGeom prst="rect">
            <a:avLst/>
          </a:prstGeom>
        </p:spPr>
      </p:pic>
      <p:sp>
        <p:nvSpPr>
          <p:cNvPr id="6" name="TextBox 5">
            <a:extLst>
              <a:ext uri="{FF2B5EF4-FFF2-40B4-BE49-F238E27FC236}">
                <a16:creationId xmlns:a16="http://schemas.microsoft.com/office/drawing/2014/main" id="{6FCE783E-D31F-8855-A388-7946A7CCC2F0}"/>
              </a:ext>
            </a:extLst>
          </p:cNvPr>
          <p:cNvSpPr txBox="1"/>
          <p:nvPr/>
        </p:nvSpPr>
        <p:spPr>
          <a:xfrm>
            <a:off x="1243852" y="833679"/>
            <a:ext cx="2820003"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RS-232 Driver/receiver</a:t>
            </a:r>
          </a:p>
        </p:txBody>
      </p:sp>
    </p:spTree>
    <p:extLst>
      <p:ext uri="{BB962C8B-B14F-4D97-AF65-F5344CB8AC3E}">
        <p14:creationId xmlns:p14="http://schemas.microsoft.com/office/powerpoint/2010/main" val="92389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67FC31C6-182E-7DBA-4FAD-8E0A1EE52CEC}"/>
              </a:ext>
            </a:extLst>
          </p:cNvPr>
          <p:cNvSpPr txBox="1"/>
          <p:nvPr/>
        </p:nvSpPr>
        <p:spPr>
          <a:xfrm>
            <a:off x="386080" y="323615"/>
            <a:ext cx="1531188" cy="369332"/>
          </a:xfrm>
          <a:prstGeom prst="rect">
            <a:avLst/>
          </a:prstGeom>
          <a:noFill/>
        </p:spPr>
        <p:txBody>
          <a:bodyPr wrap="none" rtlCol="0">
            <a:spAutoFit/>
          </a:bodyPr>
          <a:lstStyle/>
          <a:p>
            <a:r>
              <a:rPr lang="en-US" dirty="0">
                <a:solidFill>
                  <a:schemeClr val="bg1"/>
                </a:solidFill>
              </a:rPr>
              <a:t>Final Design:</a:t>
            </a:r>
          </a:p>
        </p:txBody>
      </p:sp>
      <p:pic>
        <p:nvPicPr>
          <p:cNvPr id="17" name="Picture 16">
            <a:extLst>
              <a:ext uri="{FF2B5EF4-FFF2-40B4-BE49-F238E27FC236}">
                <a16:creationId xmlns:a16="http://schemas.microsoft.com/office/drawing/2014/main" id="{C3860313-AAC7-282B-0EEB-E1AAD1D88588}"/>
              </a:ext>
            </a:extLst>
          </p:cNvPr>
          <p:cNvPicPr>
            <a:picLocks noChangeAspect="1"/>
          </p:cNvPicPr>
          <p:nvPr/>
        </p:nvPicPr>
        <p:blipFill>
          <a:blip r:embed="rId3">
            <a:extLst>
              <a:ext uri="{28A0092B-C50C-407E-A947-70E740481C1C}">
                <a14:useLocalDpi xmlns:a14="http://schemas.microsoft.com/office/drawing/2010/main" val="0"/>
              </a:ext>
            </a:extLst>
          </a:blip>
          <a:srcRect l="-458" r="458" b="49921"/>
          <a:stretch/>
        </p:blipFill>
        <p:spPr>
          <a:xfrm>
            <a:off x="1243852" y="1243412"/>
            <a:ext cx="6656295" cy="2635961"/>
          </a:xfrm>
          <a:prstGeom prst="rect">
            <a:avLst/>
          </a:prstGeom>
        </p:spPr>
      </p:pic>
      <p:sp>
        <p:nvSpPr>
          <p:cNvPr id="4" name="TextBox 3">
            <a:extLst>
              <a:ext uri="{FF2B5EF4-FFF2-40B4-BE49-F238E27FC236}">
                <a16:creationId xmlns:a16="http://schemas.microsoft.com/office/drawing/2014/main" id="{AC46CD83-C41E-838F-04AC-D697E74029C2}"/>
              </a:ext>
            </a:extLst>
          </p:cNvPr>
          <p:cNvSpPr txBox="1"/>
          <p:nvPr/>
        </p:nvSpPr>
        <p:spPr>
          <a:xfrm>
            <a:off x="1243852" y="813918"/>
            <a:ext cx="1318724"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JTAG</a:t>
            </a:r>
          </a:p>
        </p:txBody>
      </p:sp>
    </p:spTree>
    <p:extLst>
      <p:ext uri="{BB962C8B-B14F-4D97-AF65-F5344CB8AC3E}">
        <p14:creationId xmlns:p14="http://schemas.microsoft.com/office/powerpoint/2010/main" val="1581552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7715020-B401-3BE5-BDF0-4743C612A88C}"/>
              </a:ext>
            </a:extLst>
          </p:cNvPr>
          <p:cNvPicPr>
            <a:picLocks noChangeAspect="1"/>
          </p:cNvPicPr>
          <p:nvPr/>
        </p:nvPicPr>
        <p:blipFill>
          <a:blip r:embed="rId2"/>
          <a:stretch>
            <a:fillRect/>
          </a:stretch>
        </p:blipFill>
        <p:spPr>
          <a:xfrm>
            <a:off x="-20013" y="-2054129"/>
            <a:ext cx="9467849" cy="9467849"/>
          </a:xfrm>
          <a:prstGeom prst="rect">
            <a:avLst/>
          </a:prstGeom>
        </p:spPr>
      </p:pic>
      <p:sp>
        <p:nvSpPr>
          <p:cNvPr id="153" name="textbox 153"/>
          <p:cNvSpPr/>
          <p:nvPr/>
        </p:nvSpPr>
        <p:spPr>
          <a:xfrm>
            <a:off x="5564040" y="2897530"/>
            <a:ext cx="3152450" cy="712469"/>
          </a:xfrm>
          <a:prstGeom prst="rect">
            <a:avLst/>
          </a:prstGeom>
        </p:spPr>
        <p:txBody>
          <a:bodyPr vert="horz" wrap="square" lIns="0" tIns="0" rIns="0" bIns="0"/>
          <a:lstStyle/>
          <a:p>
            <a:pPr algn="l" rtl="0" eaLnBrk="0">
              <a:lnSpc>
                <a:spcPct val="63461"/>
              </a:lnSpc>
              <a:tabLst/>
            </a:pPr>
            <a:endParaRPr lang="Arial" altLang="Arial" sz="100" dirty="0"/>
          </a:p>
          <a:p>
            <a:pPr marL="12700" algn="l" rtl="0" eaLnBrk="0">
              <a:lnSpc>
                <a:spcPct val="80000"/>
              </a:lnSpc>
              <a:tabLst/>
            </a:pPr>
            <a:r>
              <a:rPr lang="en-US" altLang="Arial" sz="4000" dirty="0">
                <a:solidFill>
                  <a:srgbClr val="FFFFFF">
                    <a:alpha val="100000"/>
                  </a:srgbClr>
                </a:solidFill>
                <a:latin typeface="Arial"/>
                <a:cs typeface="Arial"/>
              </a:rPr>
              <a:t>PCB Design</a:t>
            </a:r>
            <a:endParaRPr lang="Arial" altLang="Arial" sz="4000" dirty="0"/>
          </a:p>
        </p:txBody>
      </p:sp>
      <p:graphicFrame>
        <p:nvGraphicFramePr>
          <p:cNvPr id="154" name="table 154"/>
          <p:cNvGraphicFramePr>
            <a:graphicFrameLocks noGrp="1"/>
          </p:cNvGraphicFramePr>
          <p:nvPr>
            <p:extLst>
              <p:ext uri="{D42A27DB-BD31-4B8C-83A1-F6EECF244321}">
                <p14:modId xmlns:p14="http://schemas.microsoft.com/office/powerpoint/2010/main" val="1043295029"/>
              </p:ext>
            </p:extLst>
          </p:nvPr>
        </p:nvGraphicFramePr>
        <p:xfrm>
          <a:off x="7318057" y="1592300"/>
          <a:ext cx="1020444" cy="1010920"/>
        </p:xfrm>
        <a:graphic>
          <a:graphicData uri="http://schemas.openxmlformats.org/drawingml/2006/table">
            <a:tbl>
              <a:tblPr/>
              <a:tblGrid>
                <a:gridCol w="1020444">
                  <a:extLst>
                    <a:ext uri="{9D8B030D-6E8A-4147-A177-3AD203B41FA5}">
                      <a16:colId xmlns:a16="http://schemas.microsoft.com/office/drawing/2014/main" val="20000"/>
                    </a:ext>
                  </a:extLst>
                </a:gridCol>
              </a:tblGrid>
              <a:tr h="1010920">
                <a:tc>
                  <a:txBody>
                    <a:bodyPr/>
                    <a:lstStyle/>
                    <a:p>
                      <a:pPr algn="l" rtl="0" eaLnBrk="0">
                        <a:lnSpc>
                          <a:spcPct val="186000"/>
                        </a:lnSpc>
                        <a:tabLst/>
                      </a:pPr>
                      <a:endParaRPr lang="Arial" altLang="Arial" sz="1000" dirty="0"/>
                    </a:p>
                    <a:p>
                      <a:pPr marL="123055" algn="l" rtl="0" eaLnBrk="0">
                        <a:lnSpc>
                          <a:spcPct val="79000"/>
                        </a:lnSpc>
                        <a:spcBef>
                          <a:spcPts val="6"/>
                        </a:spcBef>
                        <a:tabLst/>
                      </a:pPr>
                      <a:r>
                        <a:rPr lang="en-US" sz="5000" b="1" spc="510" dirty="0">
                          <a:solidFill>
                            <a:srgbClr val="D7561E">
                              <a:alpha val="100000"/>
                            </a:srgbClr>
                          </a:solidFill>
                          <a:latin typeface="Arial"/>
                          <a:ea typeface="Arial"/>
                          <a:cs typeface="Arial"/>
                        </a:rPr>
                        <a:t>0</a:t>
                      </a:r>
                      <a:r>
                        <a:rPr lang="en-US" sz="5000" b="1" spc="490" dirty="0">
                          <a:solidFill>
                            <a:srgbClr val="D7561E">
                              <a:alpha val="100000"/>
                            </a:srgbClr>
                          </a:solidFill>
                          <a:latin typeface="Arial"/>
                          <a:ea typeface="Arial"/>
                          <a:cs typeface="Arial"/>
                        </a:rPr>
                        <a:t>4</a:t>
                      </a:r>
                      <a:endParaRPr lang="Arial" altLang="Arial" sz="5000" dirty="0"/>
                    </a:p>
                  </a:txBody>
                  <a:tcPr marL="0" marR="0" marT="0" marB="0">
                    <a:lnL w="9525" cap="flat" cmpd="sng" algn="ctr">
                      <a:solidFill>
                        <a:srgbClr val="4EF9F2"/>
                      </a:solidFill>
                      <a:prstDash val="solid"/>
                      <a:round/>
                      <a:headEnd type="none" w="med" len="med"/>
                      <a:tailEnd type="none" w="med" len="med"/>
                    </a:lnL>
                    <a:lnR w="9525" cap="flat" cmpd="sng" algn="ctr">
                      <a:solidFill>
                        <a:srgbClr val="4EF9F2"/>
                      </a:solidFill>
                      <a:prstDash val="solid"/>
                      <a:round/>
                      <a:headEnd type="none" w="med" len="med"/>
                      <a:tailEnd type="none" w="med" len="med"/>
                    </a:lnR>
                    <a:lnT w="9525" cap="flat" cmpd="sng" algn="ctr">
                      <a:solidFill>
                        <a:srgbClr val="4EF9F2"/>
                      </a:solidFill>
                      <a:prstDash val="solid"/>
                      <a:round/>
                      <a:headEnd type="none" w="med" len="med"/>
                      <a:tailEnd type="none" w="med" len="med"/>
                    </a:lnT>
                    <a:lnB w="9525" cap="flat" cmpd="sng" algn="ctr">
                      <a:solidFill>
                        <a:srgbClr val="4EF9F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55" name="path"/>
          <p:cNvSpPr/>
          <p:nvPr/>
        </p:nvSpPr>
        <p:spPr>
          <a:xfrm>
            <a:off x="6873565" y="1710104"/>
            <a:ext cx="271513" cy="739290"/>
          </a:xfrm>
          <a:custGeom>
            <a:avLst/>
            <a:gdLst/>
            <a:ahLst/>
            <a:cxnLst/>
            <a:rect l="0" t="0" r="0" b="0"/>
            <a:pathLst>
              <a:path w="427" h="1164">
                <a:moveTo>
                  <a:pt x="427" y="1153"/>
                </a:moveTo>
                <a:lnTo>
                  <a:pt x="152" y="1153"/>
                </a:lnTo>
                <a:moveTo>
                  <a:pt x="427" y="962"/>
                </a:moveTo>
                <a:lnTo>
                  <a:pt x="0" y="962"/>
                </a:lnTo>
                <a:moveTo>
                  <a:pt x="427" y="772"/>
                </a:moveTo>
                <a:lnTo>
                  <a:pt x="152" y="772"/>
                </a:lnTo>
                <a:moveTo>
                  <a:pt x="427" y="582"/>
                </a:moveTo>
                <a:lnTo>
                  <a:pt x="0" y="582"/>
                </a:lnTo>
                <a:moveTo>
                  <a:pt x="427" y="391"/>
                </a:moveTo>
                <a:lnTo>
                  <a:pt x="152" y="391"/>
                </a:lnTo>
                <a:moveTo>
                  <a:pt x="427" y="11"/>
                </a:moveTo>
                <a:lnTo>
                  <a:pt x="152" y="11"/>
                </a:lnTo>
                <a:moveTo>
                  <a:pt x="427" y="201"/>
                </a:moveTo>
                <a:lnTo>
                  <a:pt x="0" y="201"/>
                </a:lnTo>
              </a:path>
            </a:pathLst>
          </a:custGeom>
          <a:noFill/>
          <a:ln w="14008" cap="flat">
            <a:miter lim="1000000"/>
          </a:ln>
        </p:spPr>
        <p:txBody>
          <a:bodyPr rtlCol="0"/>
          <a:lstStyle/>
          <a:p>
            <a:pPr algn="ctr"/>
            <a:endParaRPr lang="zh-CN" altLang="en-US"/>
          </a:p>
        </p:txBody>
      </p:sp>
      <p:sp>
        <p:nvSpPr>
          <p:cNvPr id="156" name="path"/>
          <p:cNvSpPr/>
          <p:nvPr/>
        </p:nvSpPr>
        <p:spPr>
          <a:xfrm>
            <a:off x="6448930" y="3609999"/>
            <a:ext cx="1891455" cy="88544"/>
          </a:xfrm>
          <a:custGeom>
            <a:avLst/>
            <a:gdLst/>
            <a:ahLst/>
            <a:cxnLst/>
            <a:rect l="0" t="0" r="0" b="0"/>
            <a:pathLst>
              <a:path w="2978" h="139">
                <a:moveTo>
                  <a:pt x="129" y="69"/>
                </a:moveTo>
                <a:lnTo>
                  <a:pt x="28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849" y="69"/>
                </a:moveTo>
                <a:cubicBezTo>
                  <a:pt x="2849" y="102"/>
                  <a:pt x="2875" y="129"/>
                  <a:pt x="2908" y="129"/>
                </a:cubicBezTo>
                <a:cubicBezTo>
                  <a:pt x="2941" y="129"/>
                  <a:pt x="2968" y="102"/>
                  <a:pt x="2968" y="69"/>
                </a:cubicBezTo>
                <a:cubicBezTo>
                  <a:pt x="2968" y="36"/>
                  <a:pt x="2941" y="10"/>
                  <a:pt x="2908" y="10"/>
                </a:cubicBezTo>
                <a:cubicBezTo>
                  <a:pt x="2875" y="10"/>
                  <a:pt x="2849" y="36"/>
                  <a:pt x="2849" y="69"/>
                </a:cubicBezTo>
              </a:path>
            </a:pathLst>
          </a:custGeom>
          <a:noFill/>
          <a:ln w="12700" cap="flat">
            <a:miter lim="1000000"/>
          </a:ln>
        </p:spPr>
        <p:txBody>
          <a:bodyPr rtlCol="0"/>
          <a:lstStyle/>
          <a:p>
            <a:pPr algn="ctr"/>
            <a:endParaRPr lang="zh-CN" altLang="en-US"/>
          </a:p>
        </p:txBody>
      </p:sp>
      <p:pic>
        <p:nvPicPr>
          <p:cNvPr id="3" name="图片 2">
            <a:extLst>
              <a:ext uri="{FF2B5EF4-FFF2-40B4-BE49-F238E27FC236}">
                <a16:creationId xmlns:a16="http://schemas.microsoft.com/office/drawing/2014/main" id="{E727EF4F-C8B4-F10B-1453-9751D862BC78}"/>
              </a:ext>
            </a:extLst>
          </p:cNvPr>
          <p:cNvPicPr>
            <a:picLocks noChangeAspect="1"/>
          </p:cNvPicPr>
          <p:nvPr/>
        </p:nvPicPr>
        <p:blipFill>
          <a:blip r:embed="rId3"/>
          <a:stretch>
            <a:fillRect/>
          </a:stretch>
        </p:blipFill>
        <p:spPr>
          <a:xfrm>
            <a:off x="6873565" y="1712794"/>
            <a:ext cx="266700" cy="736600"/>
          </a:xfrm>
          <a:prstGeom prst="rect">
            <a:avLst/>
          </a:prstGeom>
        </p:spPr>
      </p:pic>
      <p:pic>
        <p:nvPicPr>
          <p:cNvPr id="4" name="图片 3">
            <a:extLst>
              <a:ext uri="{FF2B5EF4-FFF2-40B4-BE49-F238E27FC236}">
                <a16:creationId xmlns:a16="http://schemas.microsoft.com/office/drawing/2014/main" id="{2C97897C-082C-378F-8016-32FA80D5B83E}"/>
              </a:ext>
            </a:extLst>
          </p:cNvPr>
          <p:cNvPicPr>
            <a:picLocks noChangeAspect="1"/>
          </p:cNvPicPr>
          <p:nvPr/>
        </p:nvPicPr>
        <p:blipFill>
          <a:blip r:embed="rId4"/>
          <a:stretch>
            <a:fillRect/>
          </a:stretch>
        </p:blipFill>
        <p:spPr>
          <a:xfrm>
            <a:off x="6448930" y="3698543"/>
            <a:ext cx="1892300" cy="88900"/>
          </a:xfrm>
          <a:prstGeom prst="rect">
            <a:avLst/>
          </a:prstGeom>
        </p:spPr>
      </p:pic>
    </p:spTree>
    <p:extLst>
      <p:ext uri="{BB962C8B-B14F-4D97-AF65-F5344CB8AC3E}">
        <p14:creationId xmlns:p14="http://schemas.microsoft.com/office/powerpoint/2010/main" val="646549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0A840F9-4ECB-CFB5-E627-2851D06E3D9C}"/>
              </a:ext>
            </a:extLst>
          </p:cNvPr>
          <p:cNvPicPr>
            <a:picLocks noChangeAspect="1"/>
          </p:cNvPicPr>
          <p:nvPr/>
        </p:nvPicPr>
        <p:blipFill>
          <a:blip r:embed="rId2"/>
          <a:stretch>
            <a:fillRect/>
          </a:stretch>
        </p:blipFill>
        <p:spPr>
          <a:xfrm>
            <a:off x="0" y="-2029691"/>
            <a:ext cx="9391650" cy="9391650"/>
          </a:xfrm>
          <a:prstGeom prst="rect">
            <a:avLst/>
          </a:prstGeom>
        </p:spPr>
      </p:pic>
      <p:sp>
        <p:nvSpPr>
          <p:cNvPr id="12" name="textbox 12"/>
          <p:cNvSpPr/>
          <p:nvPr/>
        </p:nvSpPr>
        <p:spPr>
          <a:xfrm>
            <a:off x="655592" y="1383397"/>
            <a:ext cx="6398259" cy="664844"/>
          </a:xfrm>
          <a:prstGeom prst="rect">
            <a:avLst/>
          </a:prstGeom>
        </p:spPr>
        <p:txBody>
          <a:bodyPr vert="horz" wrap="square" lIns="0" tIns="0" rIns="0" bIns="0"/>
          <a:lstStyle/>
          <a:p>
            <a:pPr algn="l" rtl="0" eaLnBrk="0">
              <a:lnSpc>
                <a:spcPct val="91337"/>
              </a:lnSpc>
              <a:tabLst/>
            </a:pPr>
            <a:endParaRPr lang="Arial" altLang="Arial" sz="100" dirty="0"/>
          </a:p>
          <a:p>
            <a:pPr marL="18659" algn="l" rtl="0" eaLnBrk="0">
              <a:lnSpc>
                <a:spcPct val="80000"/>
              </a:lnSpc>
              <a:tabLst/>
            </a:pPr>
            <a:r>
              <a:rPr sz="3100" b="1" spc="60" dirty="0">
                <a:solidFill>
                  <a:srgbClr val="D7561E">
                    <a:alpha val="100000"/>
                  </a:srgbClr>
                </a:solidFill>
                <a:latin typeface="Arial"/>
                <a:ea typeface="Arial"/>
                <a:cs typeface="Arial"/>
              </a:rPr>
              <a:t>01</a:t>
            </a:r>
            <a:r>
              <a:rPr sz="3100" spc="60" dirty="0">
                <a:solidFill>
                  <a:srgbClr val="D7561E">
                    <a:alpha val="100000"/>
                  </a:srgbClr>
                </a:solidFill>
                <a:latin typeface="Arial"/>
                <a:ea typeface="Arial"/>
                <a:cs typeface="Arial"/>
              </a:rPr>
              <a:t>                 </a:t>
            </a:r>
            <a:r>
              <a:rPr lang="en-US" sz="3100" spc="60" dirty="0">
                <a:solidFill>
                  <a:srgbClr val="D7561E">
                    <a:alpha val="100000"/>
                  </a:srgbClr>
                </a:solidFill>
                <a:latin typeface="Arial"/>
                <a:ea typeface="Arial"/>
                <a:cs typeface="Arial"/>
              </a:rPr>
              <a:t>  </a:t>
            </a:r>
            <a:r>
              <a:rPr sz="3100" b="1" spc="60" dirty="0">
                <a:solidFill>
                  <a:srgbClr val="D7561E">
                    <a:alpha val="100000"/>
                  </a:srgbClr>
                </a:solidFill>
                <a:latin typeface="Arial"/>
                <a:ea typeface="Arial"/>
                <a:cs typeface="Arial"/>
              </a:rPr>
              <a:t>02</a:t>
            </a:r>
            <a:r>
              <a:rPr sz="3100" spc="60" dirty="0">
                <a:solidFill>
                  <a:srgbClr val="D7561E">
                    <a:alpha val="100000"/>
                  </a:srgbClr>
                </a:solidFill>
                <a:latin typeface="Arial"/>
                <a:ea typeface="Arial"/>
                <a:cs typeface="Arial"/>
              </a:rPr>
              <a:t>             </a:t>
            </a:r>
            <a:r>
              <a:rPr sz="3100" spc="50" dirty="0">
                <a:solidFill>
                  <a:srgbClr val="D7561E">
                    <a:alpha val="100000"/>
                  </a:srgbClr>
                </a:solidFill>
                <a:latin typeface="Arial"/>
                <a:ea typeface="Arial"/>
                <a:cs typeface="Arial"/>
              </a:rPr>
              <a:t> </a:t>
            </a:r>
            <a:r>
              <a:rPr sz="3100" spc="0" dirty="0">
                <a:solidFill>
                  <a:srgbClr val="D7561E">
                    <a:alpha val="100000"/>
                  </a:srgbClr>
                </a:solidFill>
                <a:latin typeface="Arial"/>
                <a:ea typeface="Arial"/>
                <a:cs typeface="Arial"/>
              </a:rPr>
              <a:t>   </a:t>
            </a:r>
            <a:r>
              <a:rPr lang="en-US" sz="3100" spc="0" dirty="0">
                <a:solidFill>
                  <a:srgbClr val="D7561E">
                    <a:alpha val="100000"/>
                  </a:srgbClr>
                </a:solidFill>
                <a:latin typeface="Arial"/>
                <a:ea typeface="Arial"/>
                <a:cs typeface="Arial"/>
              </a:rPr>
              <a:t> </a:t>
            </a:r>
            <a:r>
              <a:rPr sz="3100" b="1" spc="0" dirty="0">
                <a:solidFill>
                  <a:srgbClr val="D7561E">
                    <a:alpha val="100000"/>
                  </a:srgbClr>
                </a:solidFill>
                <a:latin typeface="Arial"/>
                <a:ea typeface="Arial"/>
                <a:cs typeface="Arial"/>
              </a:rPr>
              <a:t>03</a:t>
            </a:r>
            <a:endParaRPr lang="Arial" altLang="Arial" sz="3100" dirty="0"/>
          </a:p>
        </p:txBody>
      </p:sp>
      <p:sp>
        <p:nvSpPr>
          <p:cNvPr id="13" name="path"/>
          <p:cNvSpPr/>
          <p:nvPr/>
        </p:nvSpPr>
        <p:spPr>
          <a:xfrm>
            <a:off x="4218735" y="1475533"/>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4" name="path"/>
          <p:cNvSpPr/>
          <p:nvPr/>
        </p:nvSpPr>
        <p:spPr>
          <a:xfrm>
            <a:off x="1662533" y="1475533"/>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5" name="textbox 15"/>
          <p:cNvSpPr/>
          <p:nvPr/>
        </p:nvSpPr>
        <p:spPr>
          <a:xfrm>
            <a:off x="860621" y="3179872"/>
            <a:ext cx="2138045" cy="1106805"/>
          </a:xfrm>
          <a:prstGeom prst="rect">
            <a:avLst/>
          </a:prstGeom>
        </p:spPr>
        <p:txBody>
          <a:bodyPr vert="horz" wrap="square" lIns="0" tIns="0" rIns="0" bIns="0"/>
          <a:lstStyle/>
          <a:p>
            <a:pPr algn="l" eaLnBrk="0">
              <a:lnSpc>
                <a:spcPct val="91335"/>
              </a:lnSpc>
              <a:tabLst/>
            </a:pPr>
            <a:endParaRPr lang="Arial" altLang="Arial" sz="100" dirty="0"/>
          </a:p>
          <a:p>
            <a:pPr marL="14765" algn="l" eaLnBrk="0">
              <a:lnSpc>
                <a:spcPct val="80000"/>
              </a:lnSpc>
              <a:tabLst/>
            </a:pPr>
            <a:r>
              <a:rPr sz="3100" b="1" spc="350" dirty="0">
                <a:solidFill>
                  <a:srgbClr val="D7561E"/>
                </a:solidFill>
                <a:latin typeface="Arial"/>
                <a:ea typeface="Arial"/>
                <a:cs typeface="Arial"/>
              </a:rPr>
              <a:t>0</a:t>
            </a:r>
            <a:r>
              <a:rPr sz="3100" b="1" spc="340" dirty="0">
                <a:solidFill>
                  <a:srgbClr val="D7561E"/>
                </a:solidFill>
                <a:latin typeface="Arial"/>
                <a:ea typeface="Arial"/>
                <a:cs typeface="Arial"/>
              </a:rPr>
              <a:t>4</a:t>
            </a:r>
            <a:r>
              <a:rPr sz="3100" spc="0" dirty="0">
                <a:solidFill>
                  <a:srgbClr val="D7561E">
                    <a:alpha val="100000"/>
                  </a:srgbClr>
                </a:solidFill>
                <a:latin typeface="Arial"/>
                <a:ea typeface="Arial"/>
                <a:cs typeface="Arial"/>
              </a:rPr>
              <a:t> </a:t>
            </a:r>
            <a:endParaRPr lang="Arial" altLang="Arial" sz="3100" dirty="0"/>
          </a:p>
          <a:p>
            <a:pPr marL="17058" algn="l" eaLnBrk="0">
              <a:lnSpc>
                <a:spcPct val="81000"/>
              </a:lnSpc>
              <a:spcBef>
                <a:spcPts val="490"/>
              </a:spcBef>
              <a:tabLst/>
            </a:pPr>
            <a:r>
              <a:rPr lang="en-US" altLang="Arial" b="1" spc="20" dirty="0">
                <a:solidFill>
                  <a:srgbClr val="FFFFFF">
                    <a:alpha val="100000"/>
                  </a:srgbClr>
                </a:solidFill>
                <a:latin typeface="Arial"/>
                <a:cs typeface="Arial"/>
              </a:rPr>
              <a:t>plane</a:t>
            </a:r>
            <a:endParaRPr lang="en-US" altLang="Arial" sz="1600" b="1" spc="20" dirty="0">
              <a:solidFill>
                <a:srgbClr val="FFFFFF">
                  <a:alpha val="100000"/>
                </a:srgbClr>
              </a:solidFill>
              <a:latin typeface="Arial"/>
              <a:cs typeface="Arial"/>
            </a:endParaRPr>
          </a:p>
          <a:p>
            <a:pPr marL="17058" algn="l" eaLnBrk="0">
              <a:lnSpc>
                <a:spcPct val="81000"/>
              </a:lnSpc>
              <a:spcBef>
                <a:spcPts val="490"/>
              </a:spcBef>
              <a:tabLst/>
            </a:pPr>
            <a:r>
              <a:rPr lang="en-US" altLang="Arial" sz="1600" spc="20" dirty="0">
                <a:solidFill>
                  <a:srgbClr val="FFFFFF">
                    <a:alpha val="100000"/>
                  </a:srgbClr>
                </a:solidFill>
                <a:latin typeface="Arial"/>
                <a:cs typeface="Arial"/>
              </a:rPr>
              <a:t>Creating plane for voltage supplies</a:t>
            </a:r>
            <a:endParaRPr lang="Arial" altLang="Arial" sz="1600" dirty="0"/>
          </a:p>
          <a:p>
            <a:pPr algn="l" eaLnBrk="0">
              <a:lnSpc>
                <a:spcPct val="127000"/>
              </a:lnSpc>
              <a:tabLst/>
            </a:pPr>
            <a:endParaRPr lang="Arial" altLang="Arial" sz="300" dirty="0"/>
          </a:p>
        </p:txBody>
      </p:sp>
      <p:sp>
        <p:nvSpPr>
          <p:cNvPr id="16" name="path"/>
          <p:cNvSpPr/>
          <p:nvPr/>
        </p:nvSpPr>
        <p:spPr>
          <a:xfrm>
            <a:off x="1613980" y="3303652"/>
            <a:ext cx="1637456" cy="88544"/>
          </a:xfrm>
          <a:custGeom>
            <a:avLst/>
            <a:gdLst/>
            <a:ahLst/>
            <a:cxnLst/>
            <a:rect l="0" t="0" r="0" b="0"/>
            <a:pathLst>
              <a:path w="2578" h="139">
                <a:moveTo>
                  <a:pt x="129" y="69"/>
                </a:moveTo>
                <a:lnTo>
                  <a:pt x="24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sp>
        <p:nvSpPr>
          <p:cNvPr id="17" name="textbox 17"/>
          <p:cNvSpPr/>
          <p:nvPr/>
        </p:nvSpPr>
        <p:spPr>
          <a:xfrm>
            <a:off x="3348807" y="3187810"/>
            <a:ext cx="2138045" cy="1106805"/>
          </a:xfrm>
          <a:prstGeom prst="rect">
            <a:avLst/>
          </a:prstGeom>
        </p:spPr>
        <p:txBody>
          <a:bodyPr vert="horz" wrap="square" lIns="0" tIns="0" rIns="0" bIns="0"/>
          <a:lstStyle/>
          <a:p>
            <a:pPr algn="l" eaLnBrk="0">
              <a:lnSpc>
                <a:spcPct val="91335"/>
              </a:lnSpc>
              <a:tabLst/>
            </a:pPr>
            <a:endParaRPr lang="Arial" altLang="Arial" sz="100" dirty="0"/>
          </a:p>
          <a:p>
            <a:pPr marL="14765" algn="l" eaLnBrk="0">
              <a:lnSpc>
                <a:spcPct val="80000"/>
              </a:lnSpc>
              <a:tabLst/>
            </a:pPr>
            <a:r>
              <a:rPr sz="3100" b="1" spc="200" dirty="0">
                <a:solidFill>
                  <a:srgbClr val="D7561E">
                    <a:alpha val="100000"/>
                  </a:srgbClr>
                </a:solidFill>
                <a:latin typeface="Arial"/>
                <a:ea typeface="Arial"/>
                <a:cs typeface="Arial"/>
              </a:rPr>
              <a:t>0</a:t>
            </a:r>
            <a:r>
              <a:rPr sz="3100" b="1" spc="190" dirty="0">
                <a:solidFill>
                  <a:srgbClr val="D7561E">
                    <a:alpha val="100000"/>
                  </a:srgbClr>
                </a:solidFill>
                <a:latin typeface="Arial"/>
                <a:ea typeface="Arial"/>
                <a:cs typeface="Arial"/>
              </a:rPr>
              <a:t>5</a:t>
            </a:r>
            <a:endParaRPr lang="Arial" altLang="Arial" sz="3100" dirty="0"/>
          </a:p>
          <a:p>
            <a:pPr marL="29544" algn="l" eaLnBrk="0">
              <a:lnSpc>
                <a:spcPct val="81000"/>
              </a:lnSpc>
              <a:spcBef>
                <a:spcPts val="491"/>
              </a:spcBef>
              <a:tabLst/>
            </a:pPr>
            <a:r>
              <a:rPr lang="en-US" altLang="Arial" b="1" dirty="0">
                <a:solidFill>
                  <a:schemeClr val="bg1"/>
                </a:solidFill>
              </a:rPr>
              <a:t>Match impedance</a:t>
            </a:r>
          </a:p>
          <a:p>
            <a:pPr marL="29544" algn="l" eaLnBrk="0">
              <a:lnSpc>
                <a:spcPct val="81000"/>
              </a:lnSpc>
              <a:spcBef>
                <a:spcPts val="491"/>
              </a:spcBef>
              <a:tabLst/>
            </a:pPr>
            <a:r>
              <a:rPr lang="en-US" altLang="Arial" sz="1600" dirty="0">
                <a:solidFill>
                  <a:schemeClr val="bg1"/>
                </a:solidFill>
              </a:rPr>
              <a:t>Calculating wire impedances  with Polar and finding appropriate wire width</a:t>
            </a:r>
            <a:endParaRPr lang="Arial" altLang="Arial" sz="1600" dirty="0">
              <a:solidFill>
                <a:schemeClr val="bg1"/>
              </a:solidFill>
            </a:endParaRPr>
          </a:p>
        </p:txBody>
      </p:sp>
      <p:sp>
        <p:nvSpPr>
          <p:cNvPr id="19" name="textbox 19"/>
          <p:cNvSpPr/>
          <p:nvPr/>
        </p:nvSpPr>
        <p:spPr>
          <a:xfrm>
            <a:off x="291683" y="568624"/>
            <a:ext cx="4701018" cy="349884"/>
          </a:xfrm>
          <a:prstGeom prst="rect">
            <a:avLst/>
          </a:prstGeom>
        </p:spPr>
        <p:txBody>
          <a:bodyPr vert="horz" wrap="square" lIns="0" tIns="0" rIns="0" bIns="0"/>
          <a:lstStyle/>
          <a:p>
            <a:pPr algn="l" rtl="0" eaLnBrk="0">
              <a:lnSpc>
                <a:spcPct val="79680"/>
              </a:lnSpc>
              <a:tabLst/>
            </a:pPr>
            <a:endParaRPr lang="Arial" altLang="Arial" sz="100" dirty="0"/>
          </a:p>
          <a:p>
            <a:pPr marL="12700" algn="l" rtl="0" eaLnBrk="0">
              <a:lnSpc>
                <a:spcPct val="79000"/>
              </a:lnSpc>
              <a:tabLst/>
            </a:pPr>
            <a:r>
              <a:rPr lang="en-US" sz="2800" b="1" spc="0" dirty="0">
                <a:solidFill>
                  <a:srgbClr val="FFFFFF">
                    <a:alpha val="100000"/>
                  </a:srgbClr>
                </a:solidFill>
                <a:latin typeface="+mj-lt"/>
                <a:ea typeface="Arial"/>
                <a:cs typeface="Arial"/>
              </a:rPr>
              <a:t>Steps of PCB design:</a:t>
            </a:r>
            <a:endParaRPr lang="Arial" altLang="Arial" sz="2800" dirty="0">
              <a:latin typeface="+mj-lt"/>
            </a:endParaRPr>
          </a:p>
        </p:txBody>
      </p:sp>
      <p:sp>
        <p:nvSpPr>
          <p:cNvPr id="23" name="path"/>
          <p:cNvSpPr/>
          <p:nvPr/>
        </p:nvSpPr>
        <p:spPr>
          <a:xfrm>
            <a:off x="4173973" y="3303652"/>
            <a:ext cx="1637456" cy="88544"/>
          </a:xfrm>
          <a:custGeom>
            <a:avLst/>
            <a:gdLst/>
            <a:ahLst/>
            <a:cxnLst/>
            <a:rect l="0" t="0" r="0" b="0"/>
            <a:pathLst>
              <a:path w="2578" h="139">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449" y="69"/>
                </a:moveTo>
                <a:cubicBezTo>
                  <a:pt x="2449" y="102"/>
                  <a:pt x="2475" y="129"/>
                  <a:pt x="2508" y="129"/>
                </a:cubicBezTo>
                <a:cubicBezTo>
                  <a:pt x="2541" y="129"/>
                  <a:pt x="2568" y="102"/>
                  <a:pt x="2568" y="69"/>
                </a:cubicBezTo>
                <a:cubicBezTo>
                  <a:pt x="2568" y="36"/>
                  <a:pt x="2541" y="10"/>
                  <a:pt x="2508" y="10"/>
                </a:cubicBezTo>
                <a:cubicBezTo>
                  <a:pt x="2475" y="10"/>
                  <a:pt x="2449" y="36"/>
                  <a:pt x="2449" y="69"/>
                </a:cubicBezTo>
              </a:path>
            </a:pathLst>
          </a:custGeom>
          <a:noFill/>
          <a:ln w="12700" cap="flat">
            <a:miter lim="1000000"/>
          </a:ln>
        </p:spPr>
        <p:txBody>
          <a:bodyPr rtlCol="0"/>
          <a:lstStyle/>
          <a:p>
            <a:pPr algn="ctr"/>
            <a:endParaRPr lang="zh-CN" altLang="en-US"/>
          </a:p>
        </p:txBody>
      </p:sp>
      <p:pic>
        <p:nvPicPr>
          <p:cNvPr id="4" name="图片 3">
            <a:extLst>
              <a:ext uri="{FF2B5EF4-FFF2-40B4-BE49-F238E27FC236}">
                <a16:creationId xmlns:a16="http://schemas.microsoft.com/office/drawing/2014/main" id="{02A09982-293C-859D-6F1E-941C2448F38E}"/>
              </a:ext>
            </a:extLst>
          </p:cNvPr>
          <p:cNvPicPr>
            <a:picLocks noChangeAspect="1"/>
          </p:cNvPicPr>
          <p:nvPr/>
        </p:nvPicPr>
        <p:blipFill>
          <a:blip r:embed="rId3"/>
          <a:stretch>
            <a:fillRect/>
          </a:stretch>
        </p:blipFill>
        <p:spPr>
          <a:xfrm>
            <a:off x="1500497" y="1507990"/>
            <a:ext cx="1638300" cy="88900"/>
          </a:xfrm>
          <a:prstGeom prst="rect">
            <a:avLst/>
          </a:prstGeom>
        </p:spPr>
      </p:pic>
      <p:pic>
        <p:nvPicPr>
          <p:cNvPr id="5" name="图片 4">
            <a:extLst>
              <a:ext uri="{FF2B5EF4-FFF2-40B4-BE49-F238E27FC236}">
                <a16:creationId xmlns:a16="http://schemas.microsoft.com/office/drawing/2014/main" id="{F3E53426-7D56-4E55-7498-0F6D70EBEF76}"/>
              </a:ext>
            </a:extLst>
          </p:cNvPr>
          <p:cNvPicPr>
            <a:picLocks noChangeAspect="1"/>
          </p:cNvPicPr>
          <p:nvPr/>
        </p:nvPicPr>
        <p:blipFill>
          <a:blip r:embed="rId3"/>
          <a:stretch>
            <a:fillRect/>
          </a:stretch>
        </p:blipFill>
        <p:spPr>
          <a:xfrm>
            <a:off x="1500497" y="3322932"/>
            <a:ext cx="1638300" cy="88900"/>
          </a:xfrm>
          <a:prstGeom prst="rect">
            <a:avLst/>
          </a:prstGeom>
        </p:spPr>
      </p:pic>
      <p:pic>
        <p:nvPicPr>
          <p:cNvPr id="6" name="图片 5">
            <a:extLst>
              <a:ext uri="{FF2B5EF4-FFF2-40B4-BE49-F238E27FC236}">
                <a16:creationId xmlns:a16="http://schemas.microsoft.com/office/drawing/2014/main" id="{8BEA25D7-3B88-3CFF-8C50-1A62A5DF5A5B}"/>
              </a:ext>
            </a:extLst>
          </p:cNvPr>
          <p:cNvPicPr>
            <a:picLocks noChangeAspect="1"/>
          </p:cNvPicPr>
          <p:nvPr/>
        </p:nvPicPr>
        <p:blipFill>
          <a:blip r:embed="rId3"/>
          <a:stretch>
            <a:fillRect/>
          </a:stretch>
        </p:blipFill>
        <p:spPr>
          <a:xfrm>
            <a:off x="4017786" y="1507990"/>
            <a:ext cx="1638300" cy="88900"/>
          </a:xfrm>
          <a:prstGeom prst="rect">
            <a:avLst/>
          </a:prstGeom>
        </p:spPr>
      </p:pic>
      <p:sp>
        <p:nvSpPr>
          <p:cNvPr id="3" name="TextBox 2">
            <a:extLst>
              <a:ext uri="{FF2B5EF4-FFF2-40B4-BE49-F238E27FC236}">
                <a16:creationId xmlns:a16="http://schemas.microsoft.com/office/drawing/2014/main" id="{B342D2A7-0C3A-E771-415E-CEDF8FFABC96}"/>
              </a:ext>
            </a:extLst>
          </p:cNvPr>
          <p:cNvSpPr txBox="1"/>
          <p:nvPr/>
        </p:nvSpPr>
        <p:spPr>
          <a:xfrm>
            <a:off x="5796007" y="1699471"/>
            <a:ext cx="3101619" cy="1354217"/>
          </a:xfrm>
          <a:prstGeom prst="rect">
            <a:avLst/>
          </a:prstGeom>
          <a:noFill/>
        </p:spPr>
        <p:txBody>
          <a:bodyPr wrap="square" rtlCol="0">
            <a:spAutoFit/>
          </a:bodyPr>
          <a:lstStyle/>
          <a:p>
            <a:r>
              <a:rPr lang="en-US" b="1" dirty="0">
                <a:solidFill>
                  <a:schemeClr val="bg1"/>
                </a:solidFill>
              </a:rPr>
              <a:t>placement</a:t>
            </a:r>
            <a:br>
              <a:rPr lang="en-US" sz="1600" dirty="0">
                <a:solidFill>
                  <a:schemeClr val="bg1"/>
                </a:solidFill>
              </a:rPr>
            </a:br>
            <a:r>
              <a:rPr lang="en-US" sz="1600" dirty="0">
                <a:solidFill>
                  <a:schemeClr val="bg1"/>
                </a:solidFill>
              </a:rPr>
              <a:t>Placing components based on standard distances and determined places for screws and ports</a:t>
            </a:r>
          </a:p>
        </p:txBody>
      </p:sp>
      <p:sp>
        <p:nvSpPr>
          <p:cNvPr id="8" name="TextBox 7">
            <a:extLst>
              <a:ext uri="{FF2B5EF4-FFF2-40B4-BE49-F238E27FC236}">
                <a16:creationId xmlns:a16="http://schemas.microsoft.com/office/drawing/2014/main" id="{E381502C-1D56-14E0-7CA1-22901D026FCB}"/>
              </a:ext>
            </a:extLst>
          </p:cNvPr>
          <p:cNvSpPr txBox="1"/>
          <p:nvPr/>
        </p:nvSpPr>
        <p:spPr>
          <a:xfrm>
            <a:off x="3299989" y="1689662"/>
            <a:ext cx="2404110" cy="1107996"/>
          </a:xfrm>
          <a:prstGeom prst="rect">
            <a:avLst/>
          </a:prstGeom>
          <a:noFill/>
        </p:spPr>
        <p:txBody>
          <a:bodyPr wrap="square" rtlCol="0">
            <a:spAutoFit/>
          </a:bodyPr>
          <a:lstStyle/>
          <a:p>
            <a:r>
              <a:rPr lang="en-US" b="1" dirty="0">
                <a:solidFill>
                  <a:schemeClr val="bg1"/>
                </a:solidFill>
              </a:rPr>
              <a:t>library</a:t>
            </a:r>
            <a:br>
              <a:rPr lang="en-US" sz="1600" dirty="0">
                <a:solidFill>
                  <a:schemeClr val="bg1"/>
                </a:solidFill>
              </a:rPr>
            </a:br>
            <a:r>
              <a:rPr lang="en-US" sz="1600" dirty="0">
                <a:solidFill>
                  <a:schemeClr val="bg1"/>
                </a:solidFill>
              </a:rPr>
              <a:t>Preparing footprint libraries and setting layer stack-up</a:t>
            </a:r>
          </a:p>
        </p:txBody>
      </p:sp>
      <p:sp>
        <p:nvSpPr>
          <p:cNvPr id="9" name="TextBox 8">
            <a:extLst>
              <a:ext uri="{FF2B5EF4-FFF2-40B4-BE49-F238E27FC236}">
                <a16:creationId xmlns:a16="http://schemas.microsoft.com/office/drawing/2014/main" id="{72F0528C-3F24-4B93-9EAA-6233C00D3526}"/>
              </a:ext>
            </a:extLst>
          </p:cNvPr>
          <p:cNvSpPr txBox="1"/>
          <p:nvPr/>
        </p:nvSpPr>
        <p:spPr>
          <a:xfrm>
            <a:off x="655592" y="1710482"/>
            <a:ext cx="2750083" cy="1354217"/>
          </a:xfrm>
          <a:prstGeom prst="rect">
            <a:avLst/>
          </a:prstGeom>
          <a:noFill/>
        </p:spPr>
        <p:txBody>
          <a:bodyPr wrap="square" rtlCol="0">
            <a:spAutoFit/>
          </a:bodyPr>
          <a:lstStyle/>
          <a:p>
            <a:r>
              <a:rPr lang="en-US" b="1" dirty="0">
                <a:solidFill>
                  <a:schemeClr val="bg1"/>
                </a:solidFill>
              </a:rPr>
              <a:t>outline</a:t>
            </a:r>
            <a:endParaRPr lang="en-US" sz="1600" b="1" dirty="0">
              <a:solidFill>
                <a:schemeClr val="bg1"/>
              </a:solidFill>
            </a:endParaRPr>
          </a:p>
          <a:p>
            <a:r>
              <a:rPr lang="en-US" sz="1600" dirty="0">
                <a:solidFill>
                  <a:schemeClr val="bg1"/>
                </a:solidFill>
              </a:rPr>
              <a:t>Drawing outline and </a:t>
            </a:r>
            <a:r>
              <a:rPr lang="en-US" sz="1600" dirty="0" err="1">
                <a:solidFill>
                  <a:schemeClr val="bg1"/>
                </a:solidFill>
              </a:rPr>
              <a:t>keepin</a:t>
            </a:r>
            <a:r>
              <a:rPr lang="en-US" sz="1600" dirty="0">
                <a:solidFill>
                  <a:schemeClr val="bg1"/>
                </a:solidFill>
              </a:rPr>
              <a:t> shape based on determined dimensions and standard clearance edge </a:t>
            </a:r>
          </a:p>
        </p:txBody>
      </p:sp>
      <p:sp>
        <p:nvSpPr>
          <p:cNvPr id="7" name="TextBox 6">
            <a:extLst>
              <a:ext uri="{FF2B5EF4-FFF2-40B4-BE49-F238E27FC236}">
                <a16:creationId xmlns:a16="http://schemas.microsoft.com/office/drawing/2014/main" id="{C4908B1D-EDBB-0D56-F84A-A25973ED7EE2}"/>
              </a:ext>
            </a:extLst>
          </p:cNvPr>
          <p:cNvSpPr txBox="1"/>
          <p:nvPr/>
        </p:nvSpPr>
        <p:spPr>
          <a:xfrm>
            <a:off x="5808743" y="3501560"/>
            <a:ext cx="3335257" cy="861774"/>
          </a:xfrm>
          <a:prstGeom prst="rect">
            <a:avLst/>
          </a:prstGeom>
          <a:noFill/>
        </p:spPr>
        <p:txBody>
          <a:bodyPr wrap="square" rtlCol="0">
            <a:spAutoFit/>
          </a:bodyPr>
          <a:lstStyle/>
          <a:p>
            <a:r>
              <a:rPr lang="en-US" b="1" dirty="0">
                <a:solidFill>
                  <a:schemeClr val="bg1"/>
                </a:solidFill>
              </a:rPr>
              <a:t>constraints</a:t>
            </a:r>
            <a:endParaRPr lang="en-US" sz="1600" b="1" dirty="0">
              <a:solidFill>
                <a:schemeClr val="bg1"/>
              </a:solidFill>
            </a:endParaRPr>
          </a:p>
          <a:p>
            <a:r>
              <a:rPr lang="en-US" sz="1600" dirty="0">
                <a:solidFill>
                  <a:schemeClr val="bg1"/>
                </a:solidFill>
              </a:rPr>
              <a:t>Creating net groups and adjusting their constraints</a:t>
            </a:r>
          </a:p>
        </p:txBody>
      </p:sp>
      <p:sp>
        <p:nvSpPr>
          <p:cNvPr id="11" name="textbox 12">
            <a:extLst>
              <a:ext uri="{FF2B5EF4-FFF2-40B4-BE49-F238E27FC236}">
                <a16:creationId xmlns:a16="http://schemas.microsoft.com/office/drawing/2014/main" id="{698F1AF6-8C6B-E000-7449-1E992D401AB2}"/>
              </a:ext>
            </a:extLst>
          </p:cNvPr>
          <p:cNvSpPr/>
          <p:nvPr/>
        </p:nvSpPr>
        <p:spPr>
          <a:xfrm>
            <a:off x="5808479" y="3172022"/>
            <a:ext cx="626633" cy="461788"/>
          </a:xfrm>
          <a:prstGeom prst="rect">
            <a:avLst/>
          </a:prstGeom>
        </p:spPr>
        <p:txBody>
          <a:bodyPr vert="horz" wrap="square" lIns="0" tIns="0" rIns="0" bIns="0"/>
          <a:lstStyle/>
          <a:p>
            <a:pPr algn="l" rtl="0" eaLnBrk="0">
              <a:lnSpc>
                <a:spcPct val="91337"/>
              </a:lnSpc>
              <a:tabLst/>
            </a:pPr>
            <a:endParaRPr lang="Arial" altLang="Arial" sz="100" dirty="0"/>
          </a:p>
          <a:p>
            <a:pPr marL="18659" algn="l" rtl="0" eaLnBrk="0">
              <a:lnSpc>
                <a:spcPct val="80000"/>
              </a:lnSpc>
              <a:tabLst/>
            </a:pPr>
            <a:r>
              <a:rPr sz="3100" b="1" spc="60" dirty="0">
                <a:solidFill>
                  <a:srgbClr val="D7561E">
                    <a:alpha val="100000"/>
                  </a:srgbClr>
                </a:solidFill>
                <a:latin typeface="Arial"/>
                <a:ea typeface="Arial"/>
                <a:cs typeface="Arial"/>
              </a:rPr>
              <a:t>0</a:t>
            </a:r>
            <a:r>
              <a:rPr lang="en-US" sz="3100" b="1" spc="60" dirty="0">
                <a:solidFill>
                  <a:srgbClr val="D7561E">
                    <a:alpha val="100000"/>
                  </a:srgbClr>
                </a:solidFill>
                <a:latin typeface="Arial"/>
                <a:ea typeface="Arial"/>
                <a:cs typeface="Arial"/>
              </a:rPr>
              <a:t>6</a:t>
            </a:r>
            <a:endParaRPr lang="Arial" altLang="Arial" sz="3100" dirty="0"/>
          </a:p>
        </p:txBody>
      </p:sp>
      <p:pic>
        <p:nvPicPr>
          <p:cNvPr id="18" name="图片 5">
            <a:extLst>
              <a:ext uri="{FF2B5EF4-FFF2-40B4-BE49-F238E27FC236}">
                <a16:creationId xmlns:a16="http://schemas.microsoft.com/office/drawing/2014/main" id="{3D6029E8-6B2A-8839-E5D4-ACB96FA108E0}"/>
              </a:ext>
            </a:extLst>
          </p:cNvPr>
          <p:cNvPicPr>
            <a:picLocks noChangeAspect="1"/>
          </p:cNvPicPr>
          <p:nvPr/>
        </p:nvPicPr>
        <p:blipFill>
          <a:blip r:embed="rId3"/>
          <a:stretch>
            <a:fillRect/>
          </a:stretch>
        </p:blipFill>
        <p:spPr>
          <a:xfrm>
            <a:off x="4017786" y="3335043"/>
            <a:ext cx="1638300" cy="88900"/>
          </a:xfrm>
          <a:prstGeom prst="rect">
            <a:avLst/>
          </a:prstGeom>
        </p:spPr>
      </p:pic>
    </p:spTree>
    <p:extLst>
      <p:ext uri="{BB962C8B-B14F-4D97-AF65-F5344CB8AC3E}">
        <p14:creationId xmlns:p14="http://schemas.microsoft.com/office/powerpoint/2010/main" val="1956856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096EB7-2DFD-24E6-A72A-C70908EEEA59}"/>
              </a:ext>
            </a:extLst>
          </p:cNvPr>
          <p:cNvPicPr>
            <a:picLocks noChangeAspect="1"/>
          </p:cNvPicPr>
          <p:nvPr/>
        </p:nvPicPr>
        <p:blipFill>
          <a:blip r:embed="rId2"/>
          <a:stretch>
            <a:fillRect/>
          </a:stretch>
        </p:blipFill>
        <p:spPr>
          <a:xfrm>
            <a:off x="0" y="-2037572"/>
            <a:ext cx="9386596" cy="9386596"/>
          </a:xfrm>
          <a:prstGeom prst="rect">
            <a:avLst/>
          </a:prstGeom>
        </p:spPr>
      </p:pic>
      <p:sp>
        <p:nvSpPr>
          <p:cNvPr id="4" name="textbox 4"/>
          <p:cNvSpPr/>
          <p:nvPr/>
        </p:nvSpPr>
        <p:spPr>
          <a:xfrm>
            <a:off x="3617820" y="3183165"/>
            <a:ext cx="2138045" cy="1106805"/>
          </a:xfrm>
          <a:prstGeom prst="rect">
            <a:avLst/>
          </a:prstGeom>
        </p:spPr>
        <p:txBody>
          <a:bodyPr vert="horz" wrap="square" lIns="0" tIns="0" rIns="0" bIns="0"/>
          <a:lstStyle/>
          <a:p>
            <a:pPr algn="l" rtl="0" eaLnBrk="0">
              <a:lnSpc>
                <a:spcPct val="91335"/>
              </a:lnSpc>
              <a:tabLst/>
            </a:pPr>
            <a:endParaRPr lang="Arial" altLang="Arial" sz="100" dirty="0"/>
          </a:p>
          <a:p>
            <a:pPr marL="14759" algn="l" rtl="0" eaLnBrk="0">
              <a:lnSpc>
                <a:spcPct val="80000"/>
              </a:lnSpc>
              <a:tabLst/>
            </a:pPr>
            <a:r>
              <a:rPr lang="en-US" altLang="Arial" sz="3100" b="1" spc="180" dirty="0">
                <a:solidFill>
                  <a:srgbClr val="D7561E">
                    <a:alpha val="100000"/>
                  </a:srgbClr>
                </a:solidFill>
                <a:latin typeface="Arial"/>
                <a:cs typeface="Arial"/>
              </a:rPr>
              <a:t>10</a:t>
            </a:r>
            <a:endParaRPr lang="Arial" altLang="Arial" sz="3100" dirty="0"/>
          </a:p>
          <a:p>
            <a:pPr marL="17053" algn="l" rtl="0" eaLnBrk="0">
              <a:lnSpc>
                <a:spcPct val="81000"/>
              </a:lnSpc>
              <a:spcBef>
                <a:spcPts val="490"/>
              </a:spcBef>
              <a:tabLst/>
            </a:pPr>
            <a:r>
              <a:rPr lang="en-US" b="1" spc="20" dirty="0">
                <a:solidFill>
                  <a:srgbClr val="FFFFFF">
                    <a:alpha val="100000"/>
                  </a:srgbClr>
                </a:solidFill>
                <a:latin typeface="Arial"/>
                <a:ea typeface="Arial"/>
                <a:cs typeface="Arial"/>
              </a:rPr>
              <a:t>simulation</a:t>
            </a:r>
            <a:endParaRPr lang="Arial" altLang="Arial" sz="1600" dirty="0"/>
          </a:p>
          <a:p>
            <a:pPr algn="l" rtl="0" eaLnBrk="0">
              <a:lnSpc>
                <a:spcPct val="127000"/>
              </a:lnSpc>
              <a:tabLst/>
            </a:pPr>
            <a:endParaRPr lang="Arial" altLang="Arial" sz="300" dirty="0"/>
          </a:p>
        </p:txBody>
      </p:sp>
      <p:sp>
        <p:nvSpPr>
          <p:cNvPr id="6" name="textbox 6"/>
          <p:cNvSpPr/>
          <p:nvPr/>
        </p:nvSpPr>
        <p:spPr>
          <a:xfrm>
            <a:off x="767459" y="1378060"/>
            <a:ext cx="2138045" cy="1106805"/>
          </a:xfrm>
          <a:prstGeom prst="rect">
            <a:avLst/>
          </a:prstGeom>
        </p:spPr>
        <p:txBody>
          <a:bodyPr vert="horz" wrap="square" lIns="0" tIns="0" rIns="0" bIns="0"/>
          <a:lstStyle/>
          <a:p>
            <a:pPr algn="l" rtl="0" eaLnBrk="0">
              <a:lnSpc>
                <a:spcPct val="91337"/>
              </a:lnSpc>
              <a:tabLst/>
            </a:pPr>
            <a:endParaRPr lang="Arial" altLang="Arial" sz="100" dirty="0"/>
          </a:p>
          <a:p>
            <a:pPr marL="14759" algn="l" rtl="0" eaLnBrk="0">
              <a:lnSpc>
                <a:spcPct val="80000"/>
              </a:lnSpc>
              <a:tabLst/>
            </a:pPr>
            <a:r>
              <a:rPr sz="3100" b="1" spc="-70" dirty="0">
                <a:solidFill>
                  <a:srgbClr val="D7561E">
                    <a:alpha val="100000"/>
                  </a:srgbClr>
                </a:solidFill>
                <a:latin typeface="Arial"/>
                <a:ea typeface="Arial"/>
                <a:cs typeface="Arial"/>
              </a:rPr>
              <a:t>0</a:t>
            </a:r>
            <a:r>
              <a:rPr lang="en-US" sz="3100" b="1" spc="-70" dirty="0">
                <a:solidFill>
                  <a:srgbClr val="D7561E">
                    <a:alpha val="100000"/>
                  </a:srgbClr>
                </a:solidFill>
                <a:latin typeface="Arial"/>
                <a:ea typeface="Arial"/>
                <a:cs typeface="Arial"/>
              </a:rPr>
              <a:t>7</a:t>
            </a:r>
            <a:endParaRPr lang="Arial" altLang="Arial" sz="3100" dirty="0"/>
          </a:p>
          <a:p>
            <a:pPr marL="29539" algn="l" rtl="0" eaLnBrk="0">
              <a:lnSpc>
                <a:spcPct val="81000"/>
              </a:lnSpc>
              <a:spcBef>
                <a:spcPts val="491"/>
              </a:spcBef>
              <a:tabLst/>
            </a:pPr>
            <a:r>
              <a:rPr lang="en-US" b="1" spc="70" dirty="0">
                <a:solidFill>
                  <a:srgbClr val="FFFFFF">
                    <a:alpha val="100000"/>
                  </a:srgbClr>
                </a:solidFill>
                <a:latin typeface="Arial"/>
                <a:ea typeface="Arial"/>
                <a:cs typeface="Arial"/>
              </a:rPr>
              <a:t>Routing</a:t>
            </a:r>
          </a:p>
          <a:p>
            <a:pPr marL="29539" algn="l" rtl="0" eaLnBrk="0">
              <a:lnSpc>
                <a:spcPct val="81000"/>
              </a:lnSpc>
              <a:spcBef>
                <a:spcPts val="491"/>
              </a:spcBef>
              <a:tabLst/>
            </a:pPr>
            <a:r>
              <a:rPr lang="en-US" sz="1600" dirty="0">
                <a:solidFill>
                  <a:schemeClr val="bg1"/>
                </a:solidFill>
              </a:rPr>
              <a:t>Connecting pins and applying fanout when changing layers</a:t>
            </a:r>
            <a:endParaRPr lang="Arial" altLang="Arial" sz="1600" dirty="0">
              <a:solidFill>
                <a:schemeClr val="bg1"/>
              </a:solidFill>
            </a:endParaRPr>
          </a:p>
        </p:txBody>
      </p:sp>
      <p:sp>
        <p:nvSpPr>
          <p:cNvPr id="7" name="textbox 7"/>
          <p:cNvSpPr/>
          <p:nvPr/>
        </p:nvSpPr>
        <p:spPr>
          <a:xfrm>
            <a:off x="3617821" y="1378060"/>
            <a:ext cx="2138045" cy="1106805"/>
          </a:xfrm>
          <a:prstGeom prst="rect">
            <a:avLst/>
          </a:prstGeom>
        </p:spPr>
        <p:txBody>
          <a:bodyPr vert="horz" wrap="square" lIns="0" tIns="0" rIns="0" bIns="0"/>
          <a:lstStyle/>
          <a:p>
            <a:pPr algn="l" rtl="0" eaLnBrk="0">
              <a:lnSpc>
                <a:spcPct val="91337"/>
              </a:lnSpc>
              <a:tabLst/>
            </a:pPr>
            <a:endParaRPr lang="Arial" altLang="Arial" sz="100" dirty="0"/>
          </a:p>
          <a:p>
            <a:pPr marL="14765" algn="l" rtl="0" eaLnBrk="0">
              <a:lnSpc>
                <a:spcPct val="80000"/>
              </a:lnSpc>
              <a:tabLst/>
            </a:pPr>
            <a:r>
              <a:rPr sz="3100" b="1" spc="190" dirty="0">
                <a:solidFill>
                  <a:srgbClr val="D7561E">
                    <a:alpha val="100000"/>
                  </a:srgbClr>
                </a:solidFill>
                <a:latin typeface="Arial"/>
                <a:ea typeface="Arial"/>
                <a:cs typeface="Arial"/>
              </a:rPr>
              <a:t>0</a:t>
            </a:r>
            <a:r>
              <a:rPr lang="en-US" sz="3100" b="1" spc="180" dirty="0">
                <a:solidFill>
                  <a:srgbClr val="D7561E">
                    <a:alpha val="100000"/>
                  </a:srgbClr>
                </a:solidFill>
                <a:latin typeface="Arial"/>
                <a:ea typeface="Arial"/>
                <a:cs typeface="Arial"/>
              </a:rPr>
              <a:t>8</a:t>
            </a:r>
            <a:endParaRPr lang="Arial" altLang="Arial" sz="3100" dirty="0"/>
          </a:p>
          <a:p>
            <a:pPr marL="29544" algn="l" rtl="0" eaLnBrk="0">
              <a:lnSpc>
                <a:spcPct val="81000"/>
              </a:lnSpc>
              <a:spcBef>
                <a:spcPts val="491"/>
              </a:spcBef>
              <a:tabLst/>
            </a:pPr>
            <a:r>
              <a:rPr lang="en-US" sz="1600" b="1" spc="90" dirty="0">
                <a:solidFill>
                  <a:srgbClr val="FFFFFF">
                    <a:alpha val="100000"/>
                  </a:srgbClr>
                </a:solidFill>
                <a:latin typeface="Arial"/>
                <a:ea typeface="Arial"/>
                <a:cs typeface="Arial"/>
              </a:rPr>
              <a:t>DRC</a:t>
            </a:r>
            <a:endParaRPr lang="Arial" altLang="Arial" sz="1600" dirty="0"/>
          </a:p>
          <a:p>
            <a:pPr algn="l" rtl="0" eaLnBrk="0">
              <a:lnSpc>
                <a:spcPct val="127000"/>
              </a:lnSpc>
              <a:tabLst/>
            </a:pPr>
            <a:endParaRPr lang="Arial" altLang="Arial" sz="300" dirty="0"/>
          </a:p>
          <a:p>
            <a:pPr marL="12700" indent="15544" algn="l" rtl="0" eaLnBrk="0">
              <a:lnSpc>
                <a:spcPct val="105000"/>
              </a:lnSpc>
              <a:spcBef>
                <a:spcPts val="1"/>
              </a:spcBef>
              <a:tabLst/>
            </a:pPr>
            <a:r>
              <a:rPr lang="en-US" sz="1200" spc="0" dirty="0">
                <a:solidFill>
                  <a:srgbClr val="FFFFFF">
                    <a:alpha val="100000"/>
                  </a:srgbClr>
                </a:solidFill>
                <a:latin typeface="Arial"/>
                <a:ea typeface="Arial"/>
                <a:cs typeface="Arial"/>
              </a:rPr>
              <a:t>Setting rules and fixing DRC errors.</a:t>
            </a:r>
            <a:endParaRPr lang="Arial" altLang="Arial" sz="1200" dirty="0"/>
          </a:p>
        </p:txBody>
      </p:sp>
      <p:sp>
        <p:nvSpPr>
          <p:cNvPr id="8" name="textbox 8"/>
          <p:cNvSpPr/>
          <p:nvPr/>
        </p:nvSpPr>
        <p:spPr>
          <a:xfrm>
            <a:off x="573319" y="503882"/>
            <a:ext cx="3812540" cy="472870"/>
          </a:xfrm>
          <a:prstGeom prst="rect">
            <a:avLst/>
          </a:prstGeom>
        </p:spPr>
        <p:txBody>
          <a:bodyPr vert="horz" wrap="square" lIns="0" tIns="0" rIns="0" bIns="0"/>
          <a:lstStyle/>
          <a:p>
            <a:pPr marL="12700" algn="l" rtl="0" eaLnBrk="0">
              <a:lnSpc>
                <a:spcPct val="79000"/>
              </a:lnSpc>
              <a:tabLst/>
            </a:pPr>
            <a:r>
              <a:rPr lang="en-US" sz="2800" b="1" spc="0" dirty="0">
                <a:solidFill>
                  <a:srgbClr val="FFFFFF">
                    <a:alpha val="100000"/>
                  </a:srgbClr>
                </a:solidFill>
                <a:latin typeface="+mj-lt"/>
                <a:ea typeface="Arial"/>
                <a:cs typeface="Arial"/>
              </a:rPr>
              <a:t>Steps of PCB design:</a:t>
            </a:r>
            <a:endParaRPr lang="Arial" altLang="Arial" sz="2800" dirty="0">
              <a:latin typeface="+mj-lt"/>
            </a:endParaRPr>
          </a:p>
        </p:txBody>
      </p:sp>
      <p:pic>
        <p:nvPicPr>
          <p:cNvPr id="12" name="图片 11">
            <a:extLst>
              <a:ext uri="{FF2B5EF4-FFF2-40B4-BE49-F238E27FC236}">
                <a16:creationId xmlns:a16="http://schemas.microsoft.com/office/drawing/2014/main" id="{6CC973B2-90E3-89E9-191D-689F2AFFEC77}"/>
              </a:ext>
            </a:extLst>
          </p:cNvPr>
          <p:cNvPicPr>
            <a:picLocks noChangeAspect="1"/>
          </p:cNvPicPr>
          <p:nvPr/>
        </p:nvPicPr>
        <p:blipFill>
          <a:blip r:embed="rId3"/>
          <a:stretch>
            <a:fillRect/>
          </a:stretch>
        </p:blipFill>
        <p:spPr>
          <a:xfrm>
            <a:off x="1533439" y="1504545"/>
            <a:ext cx="1892300" cy="88900"/>
          </a:xfrm>
          <a:prstGeom prst="rect">
            <a:avLst/>
          </a:prstGeom>
        </p:spPr>
      </p:pic>
      <p:pic>
        <p:nvPicPr>
          <p:cNvPr id="3" name="图片 11">
            <a:extLst>
              <a:ext uri="{FF2B5EF4-FFF2-40B4-BE49-F238E27FC236}">
                <a16:creationId xmlns:a16="http://schemas.microsoft.com/office/drawing/2014/main" id="{3488A4B5-CC9E-1D4A-788E-522C6CDC671F}"/>
              </a:ext>
            </a:extLst>
          </p:cNvPr>
          <p:cNvPicPr>
            <a:picLocks noChangeAspect="1"/>
          </p:cNvPicPr>
          <p:nvPr/>
        </p:nvPicPr>
        <p:blipFill>
          <a:blip r:embed="rId3"/>
          <a:stretch>
            <a:fillRect/>
          </a:stretch>
        </p:blipFill>
        <p:spPr>
          <a:xfrm>
            <a:off x="1533439" y="3364381"/>
            <a:ext cx="1892300" cy="88900"/>
          </a:xfrm>
          <a:prstGeom prst="rect">
            <a:avLst/>
          </a:prstGeom>
        </p:spPr>
      </p:pic>
      <p:sp>
        <p:nvSpPr>
          <p:cNvPr id="5" name="textbox 4">
            <a:extLst>
              <a:ext uri="{FF2B5EF4-FFF2-40B4-BE49-F238E27FC236}">
                <a16:creationId xmlns:a16="http://schemas.microsoft.com/office/drawing/2014/main" id="{208C7B63-EA48-7F92-C6C5-01CA8BBB8663}"/>
              </a:ext>
            </a:extLst>
          </p:cNvPr>
          <p:cNvSpPr/>
          <p:nvPr/>
        </p:nvSpPr>
        <p:spPr>
          <a:xfrm>
            <a:off x="767459" y="3183164"/>
            <a:ext cx="2138045" cy="1106805"/>
          </a:xfrm>
          <a:prstGeom prst="rect">
            <a:avLst/>
          </a:prstGeom>
        </p:spPr>
        <p:txBody>
          <a:bodyPr vert="horz" wrap="square" lIns="0" tIns="0" rIns="0" bIns="0"/>
          <a:lstStyle/>
          <a:p>
            <a:pPr algn="l" rtl="0" eaLnBrk="0">
              <a:lnSpc>
                <a:spcPct val="91335"/>
              </a:lnSpc>
              <a:tabLst/>
            </a:pPr>
            <a:endParaRPr lang="Arial" altLang="Arial" sz="100" dirty="0"/>
          </a:p>
          <a:p>
            <a:pPr marL="14759" algn="l" rtl="0" eaLnBrk="0">
              <a:lnSpc>
                <a:spcPct val="80000"/>
              </a:lnSpc>
              <a:tabLst/>
            </a:pPr>
            <a:r>
              <a:rPr sz="3100" b="1" spc="180" dirty="0">
                <a:solidFill>
                  <a:srgbClr val="D7561E">
                    <a:alpha val="100000"/>
                  </a:srgbClr>
                </a:solidFill>
                <a:latin typeface="Arial"/>
                <a:ea typeface="Arial"/>
                <a:cs typeface="Arial"/>
              </a:rPr>
              <a:t>0</a:t>
            </a:r>
            <a:r>
              <a:rPr lang="en-US" sz="3100" b="1" spc="170" dirty="0">
                <a:solidFill>
                  <a:srgbClr val="D7561E">
                    <a:alpha val="100000"/>
                  </a:srgbClr>
                </a:solidFill>
                <a:latin typeface="Arial"/>
                <a:ea typeface="Arial"/>
                <a:cs typeface="Arial"/>
              </a:rPr>
              <a:t>9</a:t>
            </a:r>
            <a:endParaRPr lang="Arial" altLang="Arial" sz="3100" dirty="0"/>
          </a:p>
          <a:p>
            <a:pPr marL="17053" algn="l" rtl="0" eaLnBrk="0">
              <a:lnSpc>
                <a:spcPct val="81000"/>
              </a:lnSpc>
              <a:spcBef>
                <a:spcPts val="490"/>
              </a:spcBef>
              <a:tabLst/>
            </a:pPr>
            <a:r>
              <a:rPr lang="en-US" sz="1600" b="1" spc="20" dirty="0">
                <a:solidFill>
                  <a:srgbClr val="FFFFFF">
                    <a:alpha val="100000"/>
                  </a:srgbClr>
                </a:solidFill>
                <a:latin typeface="Arial"/>
                <a:ea typeface="Arial"/>
                <a:cs typeface="Arial"/>
              </a:rPr>
              <a:t>Waive unnecessary DRCs</a:t>
            </a:r>
            <a:endParaRPr lang="Arial" altLang="Arial" sz="1600" dirty="0"/>
          </a:p>
          <a:p>
            <a:pPr algn="l" rtl="0" eaLnBrk="0">
              <a:lnSpc>
                <a:spcPct val="127000"/>
              </a:lnSpc>
              <a:tabLst/>
            </a:pPr>
            <a:endParaRPr lang="Arial" altLang="Arial" sz="3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9455BCE-DD73-4304-5FD2-DECC2938F61A}"/>
              </a:ext>
            </a:extLst>
          </p:cNvPr>
          <p:cNvSpPr txBox="1"/>
          <p:nvPr/>
        </p:nvSpPr>
        <p:spPr>
          <a:xfrm>
            <a:off x="262679" y="1107895"/>
            <a:ext cx="5191760" cy="2585323"/>
          </a:xfrm>
          <a:prstGeom prst="rect">
            <a:avLst/>
          </a:prstGeom>
          <a:noFill/>
        </p:spPr>
        <p:txBody>
          <a:bodyPr wrap="square" rtlCol="0">
            <a:spAutoFit/>
          </a:bodyPr>
          <a:lstStyle/>
          <a:p>
            <a:r>
              <a:rPr lang="en-US" sz="1800" b="1" dirty="0">
                <a:solidFill>
                  <a:schemeClr val="bg1"/>
                </a:solidFill>
              </a:rPr>
              <a:t>- DISTANCE:</a:t>
            </a:r>
          </a:p>
          <a:p>
            <a:pPr marL="285750" indent="-285750">
              <a:buFont typeface="Arial" panose="020B0604020202020204" pitchFamily="34" charset="0"/>
              <a:buChar char="•"/>
            </a:pPr>
            <a:r>
              <a:rPr lang="en-US" sz="1800" b="1" dirty="0">
                <a:solidFill>
                  <a:schemeClr val="bg1"/>
                </a:solidFill>
              </a:rPr>
              <a:t>Between resistors : 20MILS</a:t>
            </a:r>
          </a:p>
          <a:p>
            <a:pPr marL="285750" indent="-285750">
              <a:buFont typeface="Arial" panose="020B0604020202020204" pitchFamily="34" charset="0"/>
              <a:buChar char="•"/>
            </a:pPr>
            <a:r>
              <a:rPr lang="en-US" sz="1800" b="1" dirty="0">
                <a:solidFill>
                  <a:schemeClr val="bg1"/>
                </a:solidFill>
              </a:rPr>
              <a:t>Between resistors and IC: 100 MILS</a:t>
            </a:r>
          </a:p>
          <a:p>
            <a:pPr marL="285750" indent="-285750">
              <a:buFont typeface="Arial" panose="020B0604020202020204" pitchFamily="34" charset="0"/>
              <a:buChar char="•"/>
            </a:pPr>
            <a:r>
              <a:rPr lang="en-US" sz="1800" b="1" dirty="0">
                <a:solidFill>
                  <a:schemeClr val="bg1"/>
                </a:solidFill>
              </a:rPr>
              <a:t>Between two SMD IC: 150 MILS</a:t>
            </a:r>
          </a:p>
          <a:p>
            <a:pPr marL="285750" indent="-285750">
              <a:buFont typeface="Arial" panose="020B0604020202020204" pitchFamily="34" charset="0"/>
              <a:buChar char="•"/>
            </a:pPr>
            <a:r>
              <a:rPr lang="en-US" sz="1800" b="1" dirty="0">
                <a:solidFill>
                  <a:schemeClr val="bg1"/>
                </a:solidFill>
              </a:rPr>
              <a:t>Between IC and Through whole: 200 MILS</a:t>
            </a:r>
          </a:p>
          <a:p>
            <a:pPr marL="285750" indent="-285750">
              <a:buFont typeface="Arial" panose="020B0604020202020204" pitchFamily="34" charset="0"/>
              <a:buChar char="•"/>
            </a:pPr>
            <a:r>
              <a:rPr lang="en-US" sz="1800" b="1" dirty="0">
                <a:solidFill>
                  <a:schemeClr val="bg1"/>
                </a:solidFill>
              </a:rPr>
              <a:t>Corner fiducials distance from outline corners : 3 mm</a:t>
            </a:r>
          </a:p>
          <a:p>
            <a:endParaRPr lang="en-US" sz="1800" b="1" dirty="0">
              <a:solidFill>
                <a:schemeClr val="bg1"/>
              </a:solidFill>
            </a:endParaRPr>
          </a:p>
          <a:p>
            <a:endParaRPr lang="en-US" dirty="0">
              <a:solidFill>
                <a:schemeClr val="bg1"/>
              </a:solidFill>
            </a:endParaRPr>
          </a:p>
        </p:txBody>
      </p:sp>
      <p:sp>
        <p:nvSpPr>
          <p:cNvPr id="4" name="TextBox 3">
            <a:extLst>
              <a:ext uri="{FF2B5EF4-FFF2-40B4-BE49-F238E27FC236}">
                <a16:creationId xmlns:a16="http://schemas.microsoft.com/office/drawing/2014/main" id="{DA5D44B7-A190-E337-793C-E2050865EAB4}"/>
              </a:ext>
            </a:extLst>
          </p:cNvPr>
          <p:cNvSpPr txBox="1"/>
          <p:nvPr/>
        </p:nvSpPr>
        <p:spPr>
          <a:xfrm>
            <a:off x="262679" y="459882"/>
            <a:ext cx="3672800" cy="461665"/>
          </a:xfrm>
          <a:prstGeom prst="rect">
            <a:avLst/>
          </a:prstGeom>
          <a:noFill/>
        </p:spPr>
        <p:txBody>
          <a:bodyPr wrap="none" rtlCol="0">
            <a:spAutoFit/>
          </a:bodyPr>
          <a:lstStyle/>
          <a:p>
            <a:r>
              <a:rPr lang="en-US" sz="2400" b="1" dirty="0">
                <a:solidFill>
                  <a:schemeClr val="bg1"/>
                </a:solidFill>
              </a:rPr>
              <a:t>Standards of placement</a:t>
            </a:r>
          </a:p>
        </p:txBody>
      </p:sp>
      <p:pic>
        <p:nvPicPr>
          <p:cNvPr id="5" name="Picture 4">
            <a:extLst>
              <a:ext uri="{FF2B5EF4-FFF2-40B4-BE49-F238E27FC236}">
                <a16:creationId xmlns:a16="http://schemas.microsoft.com/office/drawing/2014/main" id="{FF2F2CC0-289C-D6B1-169D-2F10EFE9F41F}"/>
              </a:ext>
            </a:extLst>
          </p:cNvPr>
          <p:cNvPicPr>
            <a:picLocks noChangeAspect="1"/>
          </p:cNvPicPr>
          <p:nvPr/>
        </p:nvPicPr>
        <p:blipFill rotWithShape="1">
          <a:blip r:embed="rId3"/>
          <a:srcRect l="3595" t="34475" r="52230" b="32906"/>
          <a:stretch/>
        </p:blipFill>
        <p:spPr>
          <a:xfrm>
            <a:off x="4633720" y="3294853"/>
            <a:ext cx="4247601" cy="1763457"/>
          </a:xfrm>
          <a:prstGeom prst="rect">
            <a:avLst/>
          </a:prstGeom>
        </p:spPr>
      </p:pic>
      <p:pic>
        <p:nvPicPr>
          <p:cNvPr id="6" name="Picture 5">
            <a:extLst>
              <a:ext uri="{FF2B5EF4-FFF2-40B4-BE49-F238E27FC236}">
                <a16:creationId xmlns:a16="http://schemas.microsoft.com/office/drawing/2014/main" id="{141461FD-B01C-FE8A-E270-808FE01F039D}"/>
              </a:ext>
            </a:extLst>
          </p:cNvPr>
          <p:cNvPicPr>
            <a:picLocks noChangeAspect="1"/>
          </p:cNvPicPr>
          <p:nvPr/>
        </p:nvPicPr>
        <p:blipFill rotWithShape="1">
          <a:blip r:embed="rId4"/>
          <a:srcRect l="21596" t="20833" r="40044" b="24652"/>
          <a:stretch/>
        </p:blipFill>
        <p:spPr>
          <a:xfrm>
            <a:off x="5369364" y="238541"/>
            <a:ext cx="3511957" cy="2805991"/>
          </a:xfrm>
          <a:prstGeom prst="rect">
            <a:avLst/>
          </a:prstGeom>
        </p:spPr>
      </p:pic>
      <p:sp>
        <p:nvSpPr>
          <p:cNvPr id="7" name="Rectangle 6">
            <a:extLst>
              <a:ext uri="{FF2B5EF4-FFF2-40B4-BE49-F238E27FC236}">
                <a16:creationId xmlns:a16="http://schemas.microsoft.com/office/drawing/2014/main" id="{8B08A781-557E-AACD-7AF0-ED1863D4D3D5}"/>
              </a:ext>
            </a:extLst>
          </p:cNvPr>
          <p:cNvSpPr/>
          <p:nvPr/>
        </p:nvSpPr>
        <p:spPr>
          <a:xfrm>
            <a:off x="7283133" y="2644578"/>
            <a:ext cx="320040" cy="29083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800B56-2D1E-76B6-2127-398A068123F5}"/>
              </a:ext>
            </a:extLst>
          </p:cNvPr>
          <p:cNvSpPr/>
          <p:nvPr/>
        </p:nvSpPr>
        <p:spPr>
          <a:xfrm>
            <a:off x="6597500" y="3325395"/>
            <a:ext cx="320040" cy="29083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191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39DB6FE4-1500-05DC-7694-1B8191247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440" y="711513"/>
            <a:ext cx="5405120" cy="4193147"/>
          </a:xfrm>
          <a:prstGeom prst="rect">
            <a:avLst/>
          </a:prstGeom>
        </p:spPr>
      </p:pic>
      <p:sp>
        <p:nvSpPr>
          <p:cNvPr id="5" name="TextBox 4">
            <a:extLst>
              <a:ext uri="{FF2B5EF4-FFF2-40B4-BE49-F238E27FC236}">
                <a16:creationId xmlns:a16="http://schemas.microsoft.com/office/drawing/2014/main" id="{A4ED91E2-084E-6447-A098-C8E9BB890E4A}"/>
              </a:ext>
            </a:extLst>
          </p:cNvPr>
          <p:cNvSpPr txBox="1"/>
          <p:nvPr/>
        </p:nvSpPr>
        <p:spPr>
          <a:xfrm>
            <a:off x="315235" y="342181"/>
            <a:ext cx="2909771" cy="369332"/>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bg1"/>
                </a:solidFill>
              </a:rPr>
              <a:t>Example of placement</a:t>
            </a:r>
          </a:p>
        </p:txBody>
      </p:sp>
    </p:spTree>
    <p:extLst>
      <p:ext uri="{BB962C8B-B14F-4D97-AF65-F5344CB8AC3E}">
        <p14:creationId xmlns:p14="http://schemas.microsoft.com/office/powerpoint/2010/main" val="3682431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A4ED91E2-084E-6447-A098-C8E9BB890E4A}"/>
              </a:ext>
            </a:extLst>
          </p:cNvPr>
          <p:cNvSpPr txBox="1"/>
          <p:nvPr/>
        </p:nvSpPr>
        <p:spPr>
          <a:xfrm>
            <a:off x="315235" y="342181"/>
            <a:ext cx="4679486" cy="369332"/>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bg1"/>
                </a:solidFill>
              </a:rPr>
              <a:t>Calculating wire impedance with Polar</a:t>
            </a:r>
          </a:p>
        </p:txBody>
      </p:sp>
      <p:pic>
        <p:nvPicPr>
          <p:cNvPr id="6" name="Picture 5">
            <a:extLst>
              <a:ext uri="{FF2B5EF4-FFF2-40B4-BE49-F238E27FC236}">
                <a16:creationId xmlns:a16="http://schemas.microsoft.com/office/drawing/2014/main" id="{123901FE-3D6C-41C4-B717-F57398D0DC4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39255" y="711513"/>
            <a:ext cx="7265489" cy="4211713"/>
          </a:xfrm>
          <a:prstGeom prst="rect">
            <a:avLst/>
          </a:prstGeom>
        </p:spPr>
      </p:pic>
    </p:spTree>
    <p:extLst>
      <p:ext uri="{BB962C8B-B14F-4D97-AF65-F5344CB8AC3E}">
        <p14:creationId xmlns:p14="http://schemas.microsoft.com/office/powerpoint/2010/main" val="129223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D518A00-47EC-96BB-B289-4C98E14256BB}"/>
              </a:ext>
            </a:extLst>
          </p:cNvPr>
          <p:cNvPicPr>
            <a:picLocks noChangeAspect="1"/>
          </p:cNvPicPr>
          <p:nvPr/>
        </p:nvPicPr>
        <p:blipFill>
          <a:blip r:embed="rId2"/>
          <a:stretch>
            <a:fillRect/>
          </a:stretch>
        </p:blipFill>
        <p:spPr>
          <a:xfrm>
            <a:off x="0" y="-2036108"/>
            <a:ext cx="9395012" cy="9395012"/>
          </a:xfrm>
          <a:prstGeom prst="rect">
            <a:avLst/>
          </a:prstGeom>
        </p:spPr>
      </p:pic>
      <p:sp>
        <p:nvSpPr>
          <p:cNvPr id="28" name="textbox 28"/>
          <p:cNvSpPr/>
          <p:nvPr/>
        </p:nvSpPr>
        <p:spPr>
          <a:xfrm>
            <a:off x="626758" y="1823915"/>
            <a:ext cx="3340734" cy="712469"/>
          </a:xfrm>
          <a:prstGeom prst="rect">
            <a:avLst/>
          </a:prstGeom>
        </p:spPr>
        <p:txBody>
          <a:bodyPr vert="horz" wrap="square" lIns="0" tIns="0" rIns="0" bIns="0"/>
          <a:lstStyle/>
          <a:p>
            <a:pPr algn="l" rtl="0" eaLnBrk="0">
              <a:lnSpc>
                <a:spcPct val="63462"/>
              </a:lnSpc>
              <a:tabLst/>
            </a:pPr>
            <a:endParaRPr lang="Arial" altLang="Arial" sz="100" dirty="0"/>
          </a:p>
          <a:p>
            <a:pPr marL="12700" algn="l" rtl="0" eaLnBrk="0">
              <a:lnSpc>
                <a:spcPct val="80000"/>
              </a:lnSpc>
              <a:tabLst/>
            </a:pPr>
            <a:r>
              <a:rPr lang="en-US" sz="4000" b="1" spc="0" dirty="0">
                <a:solidFill>
                  <a:srgbClr val="FFFFFF">
                    <a:alpha val="100000"/>
                  </a:srgbClr>
                </a:solidFill>
                <a:latin typeface="Arial"/>
                <a:ea typeface="Arial"/>
                <a:cs typeface="Arial"/>
              </a:rPr>
              <a:t>Introduction</a:t>
            </a:r>
            <a:endParaRPr lang="Arial" altLang="Arial" sz="4000" dirty="0"/>
          </a:p>
        </p:txBody>
      </p:sp>
      <p:graphicFrame>
        <p:nvGraphicFramePr>
          <p:cNvPr id="29" name="table 29"/>
          <p:cNvGraphicFramePr>
            <a:graphicFrameLocks noGrp="1"/>
          </p:cNvGraphicFramePr>
          <p:nvPr/>
        </p:nvGraphicFramePr>
        <p:xfrm>
          <a:off x="636841" y="590232"/>
          <a:ext cx="1020445" cy="1010920"/>
        </p:xfrm>
        <a:graphic>
          <a:graphicData uri="http://schemas.openxmlformats.org/drawingml/2006/table">
            <a:tbl>
              <a:tblPr/>
              <a:tblGrid>
                <a:gridCol w="1020445">
                  <a:extLst>
                    <a:ext uri="{9D8B030D-6E8A-4147-A177-3AD203B41FA5}">
                      <a16:colId xmlns:a16="http://schemas.microsoft.com/office/drawing/2014/main" val="20000"/>
                    </a:ext>
                  </a:extLst>
                </a:gridCol>
              </a:tblGrid>
              <a:tr h="1010920">
                <a:tc>
                  <a:txBody>
                    <a:bodyPr/>
                    <a:lstStyle/>
                    <a:p>
                      <a:pPr algn="l" rtl="0" eaLnBrk="0">
                        <a:lnSpc>
                          <a:spcPct val="186000"/>
                        </a:lnSpc>
                        <a:tabLst/>
                      </a:pPr>
                      <a:endParaRPr lang="Arial" altLang="Arial" sz="1000" dirty="0"/>
                    </a:p>
                    <a:p>
                      <a:pPr marL="204084" algn="l" rtl="0" eaLnBrk="0">
                        <a:lnSpc>
                          <a:spcPct val="79000"/>
                        </a:lnSpc>
                        <a:spcBef>
                          <a:spcPts val="6"/>
                        </a:spcBef>
                        <a:tabLst/>
                      </a:pPr>
                      <a:r>
                        <a:rPr sz="5000" b="1" spc="-130" dirty="0">
                          <a:solidFill>
                            <a:srgbClr val="D7561E">
                              <a:alpha val="100000"/>
                            </a:srgbClr>
                          </a:solidFill>
                          <a:latin typeface="Arial"/>
                          <a:ea typeface="Arial"/>
                          <a:cs typeface="Arial"/>
                        </a:rPr>
                        <a:t>01</a:t>
                      </a:r>
                      <a:endParaRPr lang="Arial" altLang="Arial" sz="5000" dirty="0"/>
                    </a:p>
                  </a:txBody>
                  <a:tcPr marL="0" marR="0" marT="0" marB="0">
                    <a:lnL w="9525" cap="flat" cmpd="sng" algn="ctr">
                      <a:solidFill>
                        <a:srgbClr val="4EF9F2"/>
                      </a:solidFill>
                      <a:prstDash val="solid"/>
                      <a:round/>
                      <a:headEnd type="none" w="med" len="med"/>
                      <a:tailEnd type="none" w="med" len="med"/>
                    </a:lnL>
                    <a:lnR w="9525" cap="flat" cmpd="sng" algn="ctr">
                      <a:solidFill>
                        <a:srgbClr val="4EF9F2"/>
                      </a:solidFill>
                      <a:prstDash val="solid"/>
                      <a:round/>
                      <a:headEnd type="none" w="med" len="med"/>
                      <a:tailEnd type="none" w="med" len="med"/>
                    </a:lnR>
                    <a:lnT w="9525" cap="flat" cmpd="sng" algn="ctr">
                      <a:solidFill>
                        <a:srgbClr val="4EF9F2"/>
                      </a:solidFill>
                      <a:prstDash val="solid"/>
                      <a:round/>
                      <a:headEnd type="none" w="med" len="med"/>
                      <a:tailEnd type="none" w="med" len="med"/>
                    </a:lnT>
                    <a:lnB w="9525" cap="flat" cmpd="sng" algn="ctr">
                      <a:solidFill>
                        <a:srgbClr val="4EF9F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0" name="path"/>
          <p:cNvSpPr/>
          <p:nvPr/>
        </p:nvSpPr>
        <p:spPr>
          <a:xfrm>
            <a:off x="1830645" y="753964"/>
            <a:ext cx="271513" cy="739288"/>
          </a:xfrm>
          <a:custGeom>
            <a:avLst/>
            <a:gdLst/>
            <a:ahLst/>
            <a:cxnLst/>
            <a:rect l="0" t="0" r="0" b="0"/>
            <a:pathLst>
              <a:path w="427" h="1164">
                <a:moveTo>
                  <a:pt x="0" y="11"/>
                </a:moveTo>
                <a:lnTo>
                  <a:pt x="274" y="11"/>
                </a:lnTo>
                <a:moveTo>
                  <a:pt x="0" y="201"/>
                </a:moveTo>
                <a:lnTo>
                  <a:pt x="427" y="201"/>
                </a:lnTo>
                <a:moveTo>
                  <a:pt x="0" y="391"/>
                </a:moveTo>
                <a:lnTo>
                  <a:pt x="274" y="391"/>
                </a:lnTo>
                <a:moveTo>
                  <a:pt x="0" y="582"/>
                </a:moveTo>
                <a:lnTo>
                  <a:pt x="427" y="582"/>
                </a:lnTo>
                <a:moveTo>
                  <a:pt x="0" y="772"/>
                </a:moveTo>
                <a:lnTo>
                  <a:pt x="274" y="772"/>
                </a:lnTo>
                <a:moveTo>
                  <a:pt x="0" y="1153"/>
                </a:moveTo>
                <a:lnTo>
                  <a:pt x="274" y="1153"/>
                </a:lnTo>
                <a:moveTo>
                  <a:pt x="0" y="962"/>
                </a:moveTo>
                <a:lnTo>
                  <a:pt x="427" y="962"/>
                </a:lnTo>
              </a:path>
            </a:pathLst>
          </a:custGeom>
          <a:noFill/>
          <a:ln w="14008" cap="flat">
            <a:miter lim="1000000"/>
          </a:ln>
        </p:spPr>
        <p:txBody>
          <a:bodyPr rtlCol="0"/>
          <a:lstStyle/>
          <a:p>
            <a:pPr algn="ctr"/>
            <a:endParaRPr lang="zh-CN" altLang="en-US"/>
          </a:p>
        </p:txBody>
      </p:sp>
      <p:sp>
        <p:nvSpPr>
          <p:cNvPr id="31" name="path"/>
          <p:cNvSpPr/>
          <p:nvPr/>
        </p:nvSpPr>
        <p:spPr>
          <a:xfrm>
            <a:off x="574522" y="2652364"/>
            <a:ext cx="1891455" cy="88544"/>
          </a:xfrm>
          <a:custGeom>
            <a:avLst/>
            <a:gdLst/>
            <a:ahLst/>
            <a:cxnLst/>
            <a:rect l="0" t="0" r="0" b="0"/>
            <a:pathLst>
              <a:path w="2978" h="139">
                <a:moveTo>
                  <a:pt x="129" y="69"/>
                </a:moveTo>
                <a:lnTo>
                  <a:pt x="28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849" y="69"/>
                </a:moveTo>
                <a:cubicBezTo>
                  <a:pt x="2849" y="102"/>
                  <a:pt x="2875" y="129"/>
                  <a:pt x="2908" y="129"/>
                </a:cubicBezTo>
                <a:cubicBezTo>
                  <a:pt x="2941" y="129"/>
                  <a:pt x="2968" y="102"/>
                  <a:pt x="2968" y="69"/>
                </a:cubicBezTo>
                <a:cubicBezTo>
                  <a:pt x="2968" y="36"/>
                  <a:pt x="2941" y="10"/>
                  <a:pt x="2908" y="10"/>
                </a:cubicBezTo>
                <a:cubicBezTo>
                  <a:pt x="2875" y="10"/>
                  <a:pt x="2849" y="36"/>
                  <a:pt x="2849" y="69"/>
                </a:cubicBezTo>
              </a:path>
            </a:pathLst>
          </a:custGeom>
          <a:noFill/>
          <a:ln w="12700" cap="flat">
            <a:miter lim="1000000"/>
          </a:ln>
        </p:spPr>
        <p:txBody>
          <a:bodyPr rtlCol="0"/>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3229719C-A79D-3077-329C-ED86735AFC8B}"/>
              </a:ext>
            </a:extLst>
          </p:cNvPr>
          <p:cNvPicPr>
            <a:picLocks noChangeAspect="1"/>
          </p:cNvPicPr>
          <p:nvPr/>
        </p:nvPicPr>
        <p:blipFill>
          <a:blip r:embed="rId3">
            <a:extLst>
              <a:ext uri="{28A0092B-C50C-407E-A947-70E740481C1C}">
                <a14:useLocalDpi xmlns:a14="http://schemas.microsoft.com/office/drawing/2010/main" val="0"/>
              </a:ext>
            </a:extLst>
          </a:blip>
          <a:srcRect l="3398" t="4414" r="3698" b="7284"/>
          <a:stretch/>
        </p:blipFill>
        <p:spPr>
          <a:xfrm>
            <a:off x="1874520" y="731520"/>
            <a:ext cx="5593080" cy="4173140"/>
          </a:xfrm>
          <a:prstGeom prst="rect">
            <a:avLst/>
          </a:prstGeom>
        </p:spPr>
      </p:pic>
      <p:sp>
        <p:nvSpPr>
          <p:cNvPr id="5" name="TextBox 4">
            <a:extLst>
              <a:ext uri="{FF2B5EF4-FFF2-40B4-BE49-F238E27FC236}">
                <a16:creationId xmlns:a16="http://schemas.microsoft.com/office/drawing/2014/main" id="{09FD1DE8-4818-A807-6411-5B626DCD5154}"/>
              </a:ext>
            </a:extLst>
          </p:cNvPr>
          <p:cNvSpPr txBox="1"/>
          <p:nvPr/>
        </p:nvSpPr>
        <p:spPr>
          <a:xfrm>
            <a:off x="329294" y="238840"/>
            <a:ext cx="3320140"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Final PCB Design</a:t>
            </a:r>
            <a:r>
              <a:rPr lang="fa-IR" dirty="0">
                <a:solidFill>
                  <a:schemeClr val="bg1"/>
                </a:solidFill>
              </a:rPr>
              <a:t> </a:t>
            </a:r>
            <a:r>
              <a:rPr lang="en-US" dirty="0">
                <a:solidFill>
                  <a:schemeClr val="bg1"/>
                </a:solidFill>
              </a:rPr>
              <a:t> - Savlani</a:t>
            </a:r>
          </a:p>
        </p:txBody>
      </p:sp>
    </p:spTree>
    <p:extLst>
      <p:ext uri="{BB962C8B-B14F-4D97-AF65-F5344CB8AC3E}">
        <p14:creationId xmlns:p14="http://schemas.microsoft.com/office/powerpoint/2010/main" val="794756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9FD1DE8-4818-A807-6411-5B626DCD5154}"/>
              </a:ext>
            </a:extLst>
          </p:cNvPr>
          <p:cNvSpPr txBox="1"/>
          <p:nvPr/>
        </p:nvSpPr>
        <p:spPr>
          <a:xfrm>
            <a:off x="329294" y="238840"/>
            <a:ext cx="3204788"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Final PCB Design - </a:t>
            </a:r>
            <a:r>
              <a:rPr lang="en-US" dirty="0" err="1">
                <a:solidFill>
                  <a:schemeClr val="bg1"/>
                </a:solidFill>
              </a:rPr>
              <a:t>Afshari</a:t>
            </a:r>
            <a:endParaRPr lang="en-US" dirty="0">
              <a:solidFill>
                <a:schemeClr val="bg1"/>
              </a:solidFill>
            </a:endParaRPr>
          </a:p>
        </p:txBody>
      </p:sp>
      <p:pic>
        <p:nvPicPr>
          <p:cNvPr id="3" name="Picture 2">
            <a:extLst>
              <a:ext uri="{FF2B5EF4-FFF2-40B4-BE49-F238E27FC236}">
                <a16:creationId xmlns:a16="http://schemas.microsoft.com/office/drawing/2014/main" id="{10A1220A-5DB6-025C-68C5-274F92FE799F}"/>
              </a:ext>
            </a:extLst>
          </p:cNvPr>
          <p:cNvPicPr>
            <a:picLocks noChangeAspect="1"/>
          </p:cNvPicPr>
          <p:nvPr/>
        </p:nvPicPr>
        <p:blipFill rotWithShape="1">
          <a:blip r:embed="rId3"/>
          <a:srcRect l="15091" t="17849" r="39617" b="20617"/>
          <a:stretch/>
        </p:blipFill>
        <p:spPr bwMode="auto">
          <a:xfrm>
            <a:off x="1931688" y="692947"/>
            <a:ext cx="5278267" cy="40306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0187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77522" y="-2106347"/>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A4ED91E2-084E-6447-A098-C8E9BB890E4A}"/>
              </a:ext>
            </a:extLst>
          </p:cNvPr>
          <p:cNvSpPr txBox="1"/>
          <p:nvPr/>
        </p:nvSpPr>
        <p:spPr>
          <a:xfrm>
            <a:off x="315235" y="342181"/>
            <a:ext cx="2999539" cy="646331"/>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bg1"/>
                </a:solidFill>
              </a:rPr>
              <a:t>Example of simulation:</a:t>
            </a:r>
          </a:p>
          <a:p>
            <a:r>
              <a:rPr lang="en-US" b="1" dirty="0">
                <a:solidFill>
                  <a:schemeClr val="bg1"/>
                </a:solidFill>
              </a:rPr>
              <a:t>	</a:t>
            </a:r>
            <a:endParaRPr lang="en-US" dirty="0">
              <a:solidFill>
                <a:schemeClr val="bg1"/>
              </a:solidFill>
            </a:endParaRPr>
          </a:p>
        </p:txBody>
      </p:sp>
      <p:pic>
        <p:nvPicPr>
          <p:cNvPr id="6" name="Picture 5">
            <a:extLst>
              <a:ext uri="{FF2B5EF4-FFF2-40B4-BE49-F238E27FC236}">
                <a16:creationId xmlns:a16="http://schemas.microsoft.com/office/drawing/2014/main" id="{16F67E81-DEE1-A8CC-34AC-9E0BE5BF4555}"/>
              </a:ext>
            </a:extLst>
          </p:cNvPr>
          <p:cNvPicPr>
            <a:picLocks noChangeAspect="1"/>
          </p:cNvPicPr>
          <p:nvPr/>
        </p:nvPicPr>
        <p:blipFill>
          <a:blip r:embed="rId3"/>
          <a:stretch>
            <a:fillRect/>
          </a:stretch>
        </p:blipFill>
        <p:spPr>
          <a:xfrm>
            <a:off x="835492" y="815341"/>
            <a:ext cx="7473015" cy="3843098"/>
          </a:xfrm>
          <a:prstGeom prst="rect">
            <a:avLst/>
          </a:prstGeom>
        </p:spPr>
      </p:pic>
    </p:spTree>
    <p:extLst>
      <p:ext uri="{BB962C8B-B14F-4D97-AF65-F5344CB8AC3E}">
        <p14:creationId xmlns:p14="http://schemas.microsoft.com/office/powerpoint/2010/main" val="2294753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77522" y="-2106347"/>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A4ED91E2-084E-6447-A098-C8E9BB890E4A}"/>
              </a:ext>
            </a:extLst>
          </p:cNvPr>
          <p:cNvSpPr txBox="1"/>
          <p:nvPr/>
        </p:nvSpPr>
        <p:spPr>
          <a:xfrm>
            <a:off x="315235" y="342181"/>
            <a:ext cx="7002238" cy="646331"/>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bg1"/>
                </a:solidFill>
              </a:rPr>
              <a:t>Example of simulation:</a:t>
            </a:r>
          </a:p>
          <a:p>
            <a:r>
              <a:rPr lang="en-US" b="1" dirty="0">
                <a:solidFill>
                  <a:schemeClr val="bg1"/>
                </a:solidFill>
              </a:rPr>
              <a:t>	</a:t>
            </a:r>
            <a:r>
              <a:rPr lang="en-US" sz="1600" dirty="0">
                <a:solidFill>
                  <a:schemeClr val="bg1"/>
                </a:solidFill>
              </a:rPr>
              <a:t>47ohm source destination </a:t>
            </a:r>
            <a:r>
              <a:rPr lang="en-US" sz="1600">
                <a:solidFill>
                  <a:schemeClr val="bg1"/>
                </a:solidFill>
              </a:rPr>
              <a:t>resistor </a:t>
            </a:r>
            <a:r>
              <a:rPr lang="en-US">
                <a:solidFill>
                  <a:schemeClr val="bg1"/>
                </a:solidFill>
              </a:rPr>
              <a:t>after</a:t>
            </a:r>
            <a:r>
              <a:rPr lang="en-US" sz="1800">
                <a:solidFill>
                  <a:schemeClr val="bg1"/>
                </a:solidFill>
              </a:rPr>
              <a:t> </a:t>
            </a:r>
            <a:r>
              <a:rPr lang="en-US" sz="1800" dirty="0">
                <a:solidFill>
                  <a:schemeClr val="bg1"/>
                </a:solidFill>
              </a:rPr>
              <a:t>assigning pin module </a:t>
            </a:r>
            <a:endParaRPr lang="en-US" dirty="0">
              <a:solidFill>
                <a:schemeClr val="bg1"/>
              </a:solidFill>
            </a:endParaRPr>
          </a:p>
        </p:txBody>
      </p:sp>
      <p:pic>
        <p:nvPicPr>
          <p:cNvPr id="4" name="Picture 3">
            <a:extLst>
              <a:ext uri="{FF2B5EF4-FFF2-40B4-BE49-F238E27FC236}">
                <a16:creationId xmlns:a16="http://schemas.microsoft.com/office/drawing/2014/main" id="{07E04D32-F768-69FF-A4BC-3CBD6E88256E}"/>
              </a:ext>
            </a:extLst>
          </p:cNvPr>
          <p:cNvPicPr>
            <a:picLocks noChangeAspect="1"/>
          </p:cNvPicPr>
          <p:nvPr/>
        </p:nvPicPr>
        <p:blipFill>
          <a:blip r:embed="rId3">
            <a:extLst>
              <a:ext uri="{28A0092B-C50C-407E-A947-70E740481C1C}">
                <a14:useLocalDpi xmlns:a14="http://schemas.microsoft.com/office/drawing/2010/main" val="0"/>
              </a:ext>
            </a:extLst>
          </a:blip>
          <a:srcRect l="10888" t="13472" r="1" b="6652"/>
          <a:stretch/>
        </p:blipFill>
        <p:spPr>
          <a:xfrm>
            <a:off x="974701" y="1173812"/>
            <a:ext cx="7194598" cy="3627507"/>
          </a:xfrm>
          <a:prstGeom prst="rect">
            <a:avLst/>
          </a:prstGeom>
        </p:spPr>
      </p:pic>
    </p:spTree>
    <p:extLst>
      <p:ext uri="{BB962C8B-B14F-4D97-AF65-F5344CB8AC3E}">
        <p14:creationId xmlns:p14="http://schemas.microsoft.com/office/powerpoint/2010/main" val="466083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7715020-B401-3BE5-BDF0-4743C612A88C}"/>
              </a:ext>
            </a:extLst>
          </p:cNvPr>
          <p:cNvPicPr>
            <a:picLocks noChangeAspect="1"/>
          </p:cNvPicPr>
          <p:nvPr/>
        </p:nvPicPr>
        <p:blipFill>
          <a:blip r:embed="rId2"/>
          <a:stretch>
            <a:fillRect/>
          </a:stretch>
        </p:blipFill>
        <p:spPr>
          <a:xfrm>
            <a:off x="-33867" y="-2067983"/>
            <a:ext cx="9467849" cy="9467849"/>
          </a:xfrm>
          <a:prstGeom prst="rect">
            <a:avLst/>
          </a:prstGeom>
        </p:spPr>
      </p:pic>
      <p:sp>
        <p:nvSpPr>
          <p:cNvPr id="153" name="textbox 153"/>
          <p:cNvSpPr/>
          <p:nvPr/>
        </p:nvSpPr>
        <p:spPr>
          <a:xfrm>
            <a:off x="5238458" y="2826438"/>
            <a:ext cx="3152450" cy="739289"/>
          </a:xfrm>
          <a:prstGeom prst="rect">
            <a:avLst/>
          </a:prstGeom>
        </p:spPr>
        <p:txBody>
          <a:bodyPr vert="horz" wrap="square" lIns="0" tIns="0" rIns="0" bIns="0"/>
          <a:lstStyle/>
          <a:p>
            <a:pPr algn="l" rtl="0" eaLnBrk="0">
              <a:lnSpc>
                <a:spcPct val="63461"/>
              </a:lnSpc>
              <a:tabLst/>
            </a:pPr>
            <a:endParaRPr lang="Arial" altLang="Arial" sz="100" dirty="0"/>
          </a:p>
          <a:p>
            <a:pPr marL="12700" algn="l" rtl="0" eaLnBrk="0">
              <a:lnSpc>
                <a:spcPct val="80000"/>
              </a:lnSpc>
              <a:tabLst/>
            </a:pPr>
            <a:r>
              <a:rPr lang="en-US" altLang="Arial" sz="4000" dirty="0">
                <a:solidFill>
                  <a:srgbClr val="FFFFFF">
                    <a:alpha val="100000"/>
                  </a:srgbClr>
                </a:solidFill>
                <a:latin typeface="Arial"/>
                <a:cs typeface="Arial"/>
              </a:rPr>
              <a:t>Agile Working</a:t>
            </a:r>
            <a:endParaRPr lang="Arial" altLang="Arial" sz="4000" dirty="0"/>
          </a:p>
        </p:txBody>
      </p:sp>
      <p:graphicFrame>
        <p:nvGraphicFramePr>
          <p:cNvPr id="154" name="table 154"/>
          <p:cNvGraphicFramePr>
            <a:graphicFrameLocks noGrp="1"/>
          </p:cNvGraphicFramePr>
          <p:nvPr>
            <p:extLst>
              <p:ext uri="{D42A27DB-BD31-4B8C-83A1-F6EECF244321}">
                <p14:modId xmlns:p14="http://schemas.microsoft.com/office/powerpoint/2010/main" val="3445175995"/>
              </p:ext>
            </p:extLst>
          </p:nvPr>
        </p:nvGraphicFramePr>
        <p:xfrm>
          <a:off x="7318057" y="1592300"/>
          <a:ext cx="1020444" cy="1010920"/>
        </p:xfrm>
        <a:graphic>
          <a:graphicData uri="http://schemas.openxmlformats.org/drawingml/2006/table">
            <a:tbl>
              <a:tblPr/>
              <a:tblGrid>
                <a:gridCol w="1020444">
                  <a:extLst>
                    <a:ext uri="{9D8B030D-6E8A-4147-A177-3AD203B41FA5}">
                      <a16:colId xmlns:a16="http://schemas.microsoft.com/office/drawing/2014/main" val="20000"/>
                    </a:ext>
                  </a:extLst>
                </a:gridCol>
              </a:tblGrid>
              <a:tr h="1010920">
                <a:tc>
                  <a:txBody>
                    <a:bodyPr/>
                    <a:lstStyle/>
                    <a:p>
                      <a:pPr algn="l" rtl="0" eaLnBrk="0">
                        <a:lnSpc>
                          <a:spcPct val="186000"/>
                        </a:lnSpc>
                        <a:tabLst/>
                      </a:pPr>
                      <a:endParaRPr lang="Arial" altLang="Arial" sz="1000" dirty="0"/>
                    </a:p>
                    <a:p>
                      <a:pPr marL="123055" algn="l" rtl="0" eaLnBrk="0">
                        <a:lnSpc>
                          <a:spcPct val="79000"/>
                        </a:lnSpc>
                        <a:spcBef>
                          <a:spcPts val="6"/>
                        </a:spcBef>
                        <a:tabLst/>
                      </a:pPr>
                      <a:r>
                        <a:rPr lang="en-US" sz="5000" b="1" spc="510" dirty="0">
                          <a:solidFill>
                            <a:srgbClr val="D7561E">
                              <a:alpha val="100000"/>
                            </a:srgbClr>
                          </a:solidFill>
                          <a:latin typeface="Arial"/>
                          <a:ea typeface="Arial"/>
                          <a:cs typeface="Arial"/>
                        </a:rPr>
                        <a:t>0</a:t>
                      </a:r>
                      <a:r>
                        <a:rPr lang="en-US" sz="5000" b="1" spc="490" dirty="0">
                          <a:solidFill>
                            <a:srgbClr val="D7561E">
                              <a:alpha val="100000"/>
                            </a:srgbClr>
                          </a:solidFill>
                          <a:latin typeface="Arial"/>
                          <a:ea typeface="Arial"/>
                          <a:cs typeface="Arial"/>
                        </a:rPr>
                        <a:t>5</a:t>
                      </a:r>
                      <a:endParaRPr lang="Arial" altLang="Arial" sz="5000" dirty="0"/>
                    </a:p>
                  </a:txBody>
                  <a:tcPr marL="0" marR="0" marT="0" marB="0">
                    <a:lnL w="9525" cap="flat" cmpd="sng" algn="ctr">
                      <a:solidFill>
                        <a:srgbClr val="4EF9F2"/>
                      </a:solidFill>
                      <a:prstDash val="solid"/>
                      <a:round/>
                      <a:headEnd type="none" w="med" len="med"/>
                      <a:tailEnd type="none" w="med" len="med"/>
                    </a:lnL>
                    <a:lnR w="9525" cap="flat" cmpd="sng" algn="ctr">
                      <a:solidFill>
                        <a:srgbClr val="4EF9F2"/>
                      </a:solidFill>
                      <a:prstDash val="solid"/>
                      <a:round/>
                      <a:headEnd type="none" w="med" len="med"/>
                      <a:tailEnd type="none" w="med" len="med"/>
                    </a:lnR>
                    <a:lnT w="9525" cap="flat" cmpd="sng" algn="ctr">
                      <a:solidFill>
                        <a:srgbClr val="4EF9F2"/>
                      </a:solidFill>
                      <a:prstDash val="solid"/>
                      <a:round/>
                      <a:headEnd type="none" w="med" len="med"/>
                      <a:tailEnd type="none" w="med" len="med"/>
                    </a:lnT>
                    <a:lnB w="9525" cap="flat" cmpd="sng" algn="ctr">
                      <a:solidFill>
                        <a:srgbClr val="4EF9F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55" name="path"/>
          <p:cNvSpPr/>
          <p:nvPr/>
        </p:nvSpPr>
        <p:spPr>
          <a:xfrm>
            <a:off x="6873565" y="1710104"/>
            <a:ext cx="271513" cy="739290"/>
          </a:xfrm>
          <a:custGeom>
            <a:avLst/>
            <a:gdLst/>
            <a:ahLst/>
            <a:cxnLst/>
            <a:rect l="0" t="0" r="0" b="0"/>
            <a:pathLst>
              <a:path w="427" h="1164">
                <a:moveTo>
                  <a:pt x="427" y="1153"/>
                </a:moveTo>
                <a:lnTo>
                  <a:pt x="152" y="1153"/>
                </a:lnTo>
                <a:moveTo>
                  <a:pt x="427" y="962"/>
                </a:moveTo>
                <a:lnTo>
                  <a:pt x="0" y="962"/>
                </a:lnTo>
                <a:moveTo>
                  <a:pt x="427" y="772"/>
                </a:moveTo>
                <a:lnTo>
                  <a:pt x="152" y="772"/>
                </a:lnTo>
                <a:moveTo>
                  <a:pt x="427" y="582"/>
                </a:moveTo>
                <a:lnTo>
                  <a:pt x="0" y="582"/>
                </a:lnTo>
                <a:moveTo>
                  <a:pt x="427" y="391"/>
                </a:moveTo>
                <a:lnTo>
                  <a:pt x="152" y="391"/>
                </a:lnTo>
                <a:moveTo>
                  <a:pt x="427" y="11"/>
                </a:moveTo>
                <a:lnTo>
                  <a:pt x="152" y="11"/>
                </a:lnTo>
                <a:moveTo>
                  <a:pt x="427" y="201"/>
                </a:moveTo>
                <a:lnTo>
                  <a:pt x="0" y="201"/>
                </a:lnTo>
              </a:path>
            </a:pathLst>
          </a:custGeom>
          <a:noFill/>
          <a:ln w="14008" cap="flat">
            <a:miter lim="1000000"/>
          </a:ln>
        </p:spPr>
        <p:txBody>
          <a:bodyPr rtlCol="0"/>
          <a:lstStyle/>
          <a:p>
            <a:pPr algn="ctr"/>
            <a:endParaRPr lang="zh-CN" altLang="en-US"/>
          </a:p>
        </p:txBody>
      </p:sp>
      <p:sp>
        <p:nvSpPr>
          <p:cNvPr id="156" name="path"/>
          <p:cNvSpPr/>
          <p:nvPr/>
        </p:nvSpPr>
        <p:spPr>
          <a:xfrm>
            <a:off x="6448930" y="3609999"/>
            <a:ext cx="1891455" cy="88544"/>
          </a:xfrm>
          <a:custGeom>
            <a:avLst/>
            <a:gdLst/>
            <a:ahLst/>
            <a:cxnLst/>
            <a:rect l="0" t="0" r="0" b="0"/>
            <a:pathLst>
              <a:path w="2978" h="139">
                <a:moveTo>
                  <a:pt x="129" y="69"/>
                </a:moveTo>
                <a:lnTo>
                  <a:pt x="28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849" y="69"/>
                </a:moveTo>
                <a:cubicBezTo>
                  <a:pt x="2849" y="102"/>
                  <a:pt x="2875" y="129"/>
                  <a:pt x="2908" y="129"/>
                </a:cubicBezTo>
                <a:cubicBezTo>
                  <a:pt x="2941" y="129"/>
                  <a:pt x="2968" y="102"/>
                  <a:pt x="2968" y="69"/>
                </a:cubicBezTo>
                <a:cubicBezTo>
                  <a:pt x="2968" y="36"/>
                  <a:pt x="2941" y="10"/>
                  <a:pt x="2908" y="10"/>
                </a:cubicBezTo>
                <a:cubicBezTo>
                  <a:pt x="2875" y="10"/>
                  <a:pt x="2849" y="36"/>
                  <a:pt x="2849" y="69"/>
                </a:cubicBezTo>
              </a:path>
            </a:pathLst>
          </a:custGeom>
          <a:noFill/>
          <a:ln w="12700" cap="flat">
            <a:miter lim="1000000"/>
          </a:ln>
        </p:spPr>
        <p:txBody>
          <a:bodyPr rtlCol="0"/>
          <a:lstStyle/>
          <a:p>
            <a:pPr algn="ctr"/>
            <a:endParaRPr lang="zh-CN" altLang="en-US"/>
          </a:p>
        </p:txBody>
      </p:sp>
      <p:pic>
        <p:nvPicPr>
          <p:cNvPr id="3" name="图片 2">
            <a:extLst>
              <a:ext uri="{FF2B5EF4-FFF2-40B4-BE49-F238E27FC236}">
                <a16:creationId xmlns:a16="http://schemas.microsoft.com/office/drawing/2014/main" id="{E727EF4F-C8B4-F10B-1453-9751D862BC78}"/>
              </a:ext>
            </a:extLst>
          </p:cNvPr>
          <p:cNvPicPr>
            <a:picLocks noChangeAspect="1"/>
          </p:cNvPicPr>
          <p:nvPr/>
        </p:nvPicPr>
        <p:blipFill>
          <a:blip r:embed="rId3"/>
          <a:stretch>
            <a:fillRect/>
          </a:stretch>
        </p:blipFill>
        <p:spPr>
          <a:xfrm>
            <a:off x="6873565" y="1712794"/>
            <a:ext cx="266700" cy="736600"/>
          </a:xfrm>
          <a:prstGeom prst="rect">
            <a:avLst/>
          </a:prstGeom>
        </p:spPr>
      </p:pic>
      <p:pic>
        <p:nvPicPr>
          <p:cNvPr id="4" name="图片 3">
            <a:extLst>
              <a:ext uri="{FF2B5EF4-FFF2-40B4-BE49-F238E27FC236}">
                <a16:creationId xmlns:a16="http://schemas.microsoft.com/office/drawing/2014/main" id="{2C97897C-082C-378F-8016-32FA80D5B83E}"/>
              </a:ext>
            </a:extLst>
          </p:cNvPr>
          <p:cNvPicPr>
            <a:picLocks noChangeAspect="1"/>
          </p:cNvPicPr>
          <p:nvPr/>
        </p:nvPicPr>
        <p:blipFill>
          <a:blip r:embed="rId4"/>
          <a:stretch>
            <a:fillRect/>
          </a:stretch>
        </p:blipFill>
        <p:spPr>
          <a:xfrm>
            <a:off x="6448930" y="3698543"/>
            <a:ext cx="1892300" cy="88900"/>
          </a:xfrm>
          <a:prstGeom prst="rect">
            <a:avLst/>
          </a:prstGeom>
        </p:spPr>
      </p:pic>
    </p:spTree>
    <p:extLst>
      <p:ext uri="{BB962C8B-B14F-4D97-AF65-F5344CB8AC3E}">
        <p14:creationId xmlns:p14="http://schemas.microsoft.com/office/powerpoint/2010/main" val="3209489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BB82985-4DC5-EF28-B7B6-6C22274CEF6E}"/>
              </a:ext>
            </a:extLst>
          </p:cNvPr>
          <p:cNvPicPr>
            <a:picLocks noChangeAspect="1"/>
          </p:cNvPicPr>
          <p:nvPr/>
        </p:nvPicPr>
        <p:blipFill>
          <a:blip r:embed="rId2"/>
          <a:stretch>
            <a:fillRect/>
          </a:stretch>
        </p:blipFill>
        <p:spPr>
          <a:xfrm>
            <a:off x="0" y="-2029539"/>
            <a:ext cx="9776012" cy="9407346"/>
          </a:xfrm>
          <a:prstGeom prst="rect">
            <a:avLst/>
          </a:prstGeom>
        </p:spPr>
      </p:pic>
      <p:sp>
        <p:nvSpPr>
          <p:cNvPr id="76" name="textbox 76"/>
          <p:cNvSpPr/>
          <p:nvPr/>
        </p:nvSpPr>
        <p:spPr>
          <a:xfrm>
            <a:off x="3337418" y="352577"/>
            <a:ext cx="2469164" cy="349884"/>
          </a:xfrm>
          <a:prstGeom prst="rect">
            <a:avLst/>
          </a:prstGeom>
        </p:spPr>
        <p:txBody>
          <a:bodyPr vert="horz" wrap="square" lIns="0" tIns="0" rIns="0" bIns="0"/>
          <a:lstStyle/>
          <a:p>
            <a:pPr algn="l" rtl="0" eaLnBrk="0">
              <a:lnSpc>
                <a:spcPct val="79680"/>
              </a:lnSpc>
              <a:tabLst/>
            </a:pPr>
            <a:r>
              <a:rPr lang="en-US" altLang="Arial" sz="2800" b="1" dirty="0">
                <a:solidFill>
                  <a:schemeClr val="bg1"/>
                </a:solidFill>
              </a:rPr>
              <a:t>Scrum master</a:t>
            </a:r>
            <a:endParaRPr lang="Arial" altLang="Arial" sz="2800" b="1" dirty="0">
              <a:solidFill>
                <a:schemeClr val="bg1"/>
              </a:solidFill>
            </a:endParaRPr>
          </a:p>
        </p:txBody>
      </p:sp>
      <p:sp>
        <p:nvSpPr>
          <p:cNvPr id="3" name="TextBox 2">
            <a:extLst>
              <a:ext uri="{FF2B5EF4-FFF2-40B4-BE49-F238E27FC236}">
                <a16:creationId xmlns:a16="http://schemas.microsoft.com/office/drawing/2014/main" id="{510D684B-22AF-D626-E658-F7E518C5CE66}"/>
              </a:ext>
            </a:extLst>
          </p:cNvPr>
          <p:cNvSpPr txBox="1"/>
          <p:nvPr/>
        </p:nvSpPr>
        <p:spPr>
          <a:xfrm>
            <a:off x="827590" y="776253"/>
            <a:ext cx="7488820" cy="2092881"/>
          </a:xfrm>
          <a:prstGeom prst="rect">
            <a:avLst/>
          </a:prstGeom>
          <a:noFill/>
        </p:spPr>
        <p:txBody>
          <a:bodyPr wrap="square" rtlCol="0">
            <a:spAutoFit/>
          </a:bodyPr>
          <a:lstStyle/>
          <a:p>
            <a:r>
              <a:rPr kumimoji="0" lang="en-US" altLang="en-US" sz="1600" b="1" i="0" u="none" strike="noStrike" cap="none" normalizeH="0" baseline="0" dirty="0">
                <a:ln>
                  <a:noFill/>
                </a:ln>
                <a:solidFill>
                  <a:schemeClr val="bg1"/>
                </a:solidFill>
                <a:effectLst/>
                <a:cs typeface="Times New Roman" panose="02020603050405020304" pitchFamily="18" charset="0"/>
              </a:rPr>
              <a:t>Scrum Master</a:t>
            </a:r>
            <a:r>
              <a:rPr kumimoji="0" lang="en-US" altLang="en-US" sz="1600" b="0" i="0" u="none" strike="noStrike" cap="none" normalizeH="0" baseline="0" dirty="0">
                <a:ln>
                  <a:noFill/>
                </a:ln>
                <a:solidFill>
                  <a:schemeClr val="bg1"/>
                </a:solidFill>
                <a:effectLst/>
                <a:cs typeface="Times New Roman" panose="02020603050405020304" pitchFamily="18" charset="0"/>
              </a:rPr>
              <a:t>: The Scrum Master is a key role within a Scrum team, serving as a facilitator and coach. They are responsible for ensuring that Scrum practices are properly implemented and followed. The Scrum Master helps the team by removing obstacles that may hinder progress, fostering an environment of collaboration and continuous improvement, and coaching team members on Scrum principles and practices. Their goal is to enhance the team's effectiveness and efficiency in delivering high-quality results.</a:t>
            </a:r>
          </a:p>
          <a:p>
            <a:endParaRPr lang="en-US" dirty="0"/>
          </a:p>
        </p:txBody>
      </p:sp>
      <p:pic>
        <p:nvPicPr>
          <p:cNvPr id="6" name="Picture 2">
            <a:extLst>
              <a:ext uri="{FF2B5EF4-FFF2-40B4-BE49-F238E27FC236}">
                <a16:creationId xmlns:a16="http://schemas.microsoft.com/office/drawing/2014/main" id="{27F2FA6E-6044-BE4C-E8FC-F3C7F5FFB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766" y="2677200"/>
            <a:ext cx="3544468" cy="2246253"/>
          </a:xfrm>
          <a:prstGeom prst="rect">
            <a:avLst/>
          </a:prstGeom>
          <a:noFill/>
          <a:ln>
            <a:noFill/>
          </a:ln>
        </p:spPr>
        <p:style>
          <a:lnRef idx="0">
            <a:scrgbClr r="0" g="0" b="0"/>
          </a:lnRef>
          <a:fillRef idx="0">
            <a:scrgbClr r="0" g="0" b="0"/>
          </a:fillRef>
          <a:effectRef idx="0">
            <a:scrgbClr r="0" g="0" b="0"/>
          </a:effectRef>
          <a:fontRef idx="minor">
            <a:schemeClr val="accent5"/>
          </a:fontRef>
        </p:style>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BB82985-4DC5-EF28-B7B6-6C22274CEF6E}"/>
              </a:ext>
            </a:extLst>
          </p:cNvPr>
          <p:cNvPicPr>
            <a:picLocks noChangeAspect="1"/>
          </p:cNvPicPr>
          <p:nvPr/>
        </p:nvPicPr>
        <p:blipFill>
          <a:blip r:embed="rId2"/>
          <a:stretch>
            <a:fillRect/>
          </a:stretch>
        </p:blipFill>
        <p:spPr>
          <a:xfrm>
            <a:off x="0" y="-2029539"/>
            <a:ext cx="9776012" cy="9407346"/>
          </a:xfrm>
          <a:prstGeom prst="rect">
            <a:avLst/>
          </a:prstGeom>
        </p:spPr>
      </p:pic>
      <p:sp>
        <p:nvSpPr>
          <p:cNvPr id="76" name="textbox 76"/>
          <p:cNvSpPr/>
          <p:nvPr/>
        </p:nvSpPr>
        <p:spPr>
          <a:xfrm>
            <a:off x="3167630" y="352577"/>
            <a:ext cx="2808739" cy="584972"/>
          </a:xfrm>
          <a:prstGeom prst="rect">
            <a:avLst/>
          </a:prstGeom>
        </p:spPr>
        <p:txBody>
          <a:bodyPr vert="horz" wrap="square" lIns="0" tIns="0" rIns="0" bIns="0"/>
          <a:lstStyle/>
          <a:p>
            <a:pPr algn="l" rtl="0" eaLnBrk="0">
              <a:lnSpc>
                <a:spcPct val="79680"/>
              </a:lnSpc>
              <a:tabLst/>
            </a:pPr>
            <a:r>
              <a:rPr lang="en-US" altLang="Arial" sz="2800" b="1" dirty="0">
                <a:solidFill>
                  <a:schemeClr val="bg1"/>
                </a:solidFill>
              </a:rPr>
              <a:t>Product owner</a:t>
            </a:r>
            <a:endParaRPr lang="Arial" altLang="Arial" sz="2800" b="1" dirty="0">
              <a:solidFill>
                <a:schemeClr val="bg1"/>
              </a:solidFill>
            </a:endParaRPr>
          </a:p>
        </p:txBody>
      </p:sp>
      <p:sp>
        <p:nvSpPr>
          <p:cNvPr id="3" name="TextBox 2">
            <a:extLst>
              <a:ext uri="{FF2B5EF4-FFF2-40B4-BE49-F238E27FC236}">
                <a16:creationId xmlns:a16="http://schemas.microsoft.com/office/drawing/2014/main" id="{510D684B-22AF-D626-E658-F7E518C5CE66}"/>
              </a:ext>
            </a:extLst>
          </p:cNvPr>
          <p:cNvSpPr txBox="1"/>
          <p:nvPr/>
        </p:nvSpPr>
        <p:spPr>
          <a:xfrm>
            <a:off x="827590" y="776253"/>
            <a:ext cx="7488820" cy="181588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cs typeface="Times New Roman" panose="02020603050405020304" pitchFamily="18" charset="0"/>
              </a:rPr>
              <a:t>Product Owner</a:t>
            </a:r>
            <a:r>
              <a:rPr kumimoji="0" lang="en-US" altLang="en-US" sz="1600" b="0" i="0" u="none" strike="noStrike" cap="none" normalizeH="0" baseline="0" dirty="0">
                <a:ln>
                  <a:noFill/>
                </a:ln>
                <a:solidFill>
                  <a:schemeClr val="bg1"/>
                </a:solidFill>
                <a:effectLst/>
                <a:cs typeface="Times New Roman" panose="02020603050405020304" pitchFamily="18" charset="0"/>
              </a:rPr>
              <a:t>: The Product Owner is responsible for defining and managing the product backlog, which is a prioritized list of features, enhancements, and fixes for the product. They act as a liaison between the stakeholders (such as customers, users, and business leaders) and the Scrum team, ensuring that the team is working on the most valuable tasks. The Product Owner clarifies requirements, sets priorities, and makes decisions about what to build and when, aiming to maximize the product's value and meet stakeholder expectations.</a:t>
            </a:r>
          </a:p>
        </p:txBody>
      </p:sp>
      <p:pic>
        <p:nvPicPr>
          <p:cNvPr id="4" name="Picture 2">
            <a:extLst>
              <a:ext uri="{FF2B5EF4-FFF2-40B4-BE49-F238E27FC236}">
                <a16:creationId xmlns:a16="http://schemas.microsoft.com/office/drawing/2014/main" id="{A9CFC3DA-86BC-2C09-5058-AC247CCA5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886" y="2674134"/>
            <a:ext cx="3324225" cy="2222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916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A4ED91E2-084E-6447-A098-C8E9BB890E4A}"/>
              </a:ext>
            </a:extLst>
          </p:cNvPr>
          <p:cNvSpPr txBox="1"/>
          <p:nvPr/>
        </p:nvSpPr>
        <p:spPr>
          <a:xfrm>
            <a:off x="315235" y="342181"/>
            <a:ext cx="2884123" cy="369332"/>
          </a:xfrm>
          <a:prstGeom prst="rect">
            <a:avLst/>
          </a:prstGeom>
          <a:noFill/>
        </p:spPr>
        <p:txBody>
          <a:bodyPr wrap="none" rtlCol="0">
            <a:spAutoFit/>
          </a:bodyPr>
          <a:lstStyle/>
          <a:p>
            <a:pPr marL="285750" indent="-285750">
              <a:buFont typeface="Arial" panose="020B0604020202020204" pitchFamily="34" charset="0"/>
              <a:buChar char="•"/>
            </a:pPr>
            <a:r>
              <a:rPr lang="en-US" b="1" dirty="0">
                <a:solidFill>
                  <a:schemeClr val="bg1"/>
                </a:solidFill>
              </a:rPr>
              <a:t>Example Kanon table:</a:t>
            </a:r>
          </a:p>
        </p:txBody>
      </p:sp>
      <p:graphicFrame>
        <p:nvGraphicFramePr>
          <p:cNvPr id="3" name="Table 2">
            <a:extLst>
              <a:ext uri="{FF2B5EF4-FFF2-40B4-BE49-F238E27FC236}">
                <a16:creationId xmlns:a16="http://schemas.microsoft.com/office/drawing/2014/main" id="{039558BF-9C4B-DFB3-5A5E-038BF7630C37}"/>
              </a:ext>
            </a:extLst>
          </p:cNvPr>
          <p:cNvGraphicFramePr>
            <a:graphicFrameLocks noGrp="1"/>
          </p:cNvGraphicFramePr>
          <p:nvPr>
            <p:extLst>
              <p:ext uri="{D42A27DB-BD31-4B8C-83A1-F6EECF244321}">
                <p14:modId xmlns:p14="http://schemas.microsoft.com/office/powerpoint/2010/main" val="3543782366"/>
              </p:ext>
            </p:extLst>
          </p:nvPr>
        </p:nvGraphicFramePr>
        <p:xfrm>
          <a:off x="804442" y="1356408"/>
          <a:ext cx="7535116" cy="2430683"/>
        </p:xfrm>
        <a:graphic>
          <a:graphicData uri="http://schemas.openxmlformats.org/drawingml/2006/table">
            <a:tbl>
              <a:tblPr>
                <a:tableStyleId>{5C22544A-7EE6-4342-B048-85BDC9FD1C3A}</a:tableStyleId>
              </a:tblPr>
              <a:tblGrid>
                <a:gridCol w="1547233">
                  <a:extLst>
                    <a:ext uri="{9D8B030D-6E8A-4147-A177-3AD203B41FA5}">
                      <a16:colId xmlns:a16="http://schemas.microsoft.com/office/drawing/2014/main" val="4266780071"/>
                    </a:ext>
                  </a:extLst>
                </a:gridCol>
                <a:gridCol w="1886766">
                  <a:extLst>
                    <a:ext uri="{9D8B030D-6E8A-4147-A177-3AD203B41FA5}">
                      <a16:colId xmlns:a16="http://schemas.microsoft.com/office/drawing/2014/main" val="2793875698"/>
                    </a:ext>
                  </a:extLst>
                </a:gridCol>
                <a:gridCol w="1813658">
                  <a:extLst>
                    <a:ext uri="{9D8B030D-6E8A-4147-A177-3AD203B41FA5}">
                      <a16:colId xmlns:a16="http://schemas.microsoft.com/office/drawing/2014/main" val="2541475419"/>
                    </a:ext>
                  </a:extLst>
                </a:gridCol>
                <a:gridCol w="1751797">
                  <a:extLst>
                    <a:ext uri="{9D8B030D-6E8A-4147-A177-3AD203B41FA5}">
                      <a16:colId xmlns:a16="http://schemas.microsoft.com/office/drawing/2014/main" val="636041035"/>
                    </a:ext>
                  </a:extLst>
                </a:gridCol>
                <a:gridCol w="535662">
                  <a:extLst>
                    <a:ext uri="{9D8B030D-6E8A-4147-A177-3AD203B41FA5}">
                      <a16:colId xmlns:a16="http://schemas.microsoft.com/office/drawing/2014/main" val="1572795089"/>
                    </a:ext>
                  </a:extLst>
                </a:gridCol>
              </a:tblGrid>
              <a:tr h="307887">
                <a:tc>
                  <a:txBody>
                    <a:bodyPr/>
                    <a:lstStyle/>
                    <a:p>
                      <a:pPr algn="ctr">
                        <a:lnSpc>
                          <a:spcPct val="115000"/>
                        </a:lnSpc>
                      </a:pPr>
                      <a:r>
                        <a:rPr lang="en-US" sz="800">
                          <a:effectLst/>
                        </a:rPr>
                        <a:t>Week1(Sprint 1&amp;2)</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To Do</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Doing</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Test and debug</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Done</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618828147"/>
                  </a:ext>
                </a:extLst>
              </a:tr>
              <a:tr h="907455">
                <a:tc>
                  <a:txBody>
                    <a:bodyPr/>
                    <a:lstStyle/>
                    <a:p>
                      <a:pPr algn="ctr">
                        <a:lnSpc>
                          <a:spcPct val="115000"/>
                        </a:lnSpc>
                      </a:pPr>
                      <a:r>
                        <a:rPr lang="en-US" sz="800">
                          <a:effectLst/>
                        </a:rPr>
                        <a:t>Savlani</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-Instal cadence</a:t>
                      </a:r>
                      <a:br>
                        <a:rPr lang="en-US" sz="800">
                          <a:effectLst/>
                        </a:rPr>
                      </a:br>
                      <a:r>
                        <a:rPr lang="en-US" sz="800">
                          <a:effectLst/>
                        </a:rPr>
                        <a:t>-Search about PoE</a:t>
                      </a:r>
                      <a:endParaRPr lang="en-US" sz="1100">
                        <a:effectLst/>
                      </a:endParaRPr>
                    </a:p>
                    <a:p>
                      <a:pPr algn="ctr">
                        <a:lnSpc>
                          <a:spcPct val="115000"/>
                        </a:lnSpc>
                      </a:pPr>
                      <a:r>
                        <a:rPr lang="en-US" sz="800">
                          <a:effectLst/>
                        </a:rPr>
                        <a:t>-Finish proposals</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-Installing cadence</a:t>
                      </a:r>
                      <a:br>
                        <a:rPr lang="en-US" sz="800">
                          <a:effectLst/>
                        </a:rPr>
                      </a:br>
                      <a:r>
                        <a:rPr lang="en-US" sz="800">
                          <a:effectLst/>
                        </a:rPr>
                        <a:t>-Search about PoE</a:t>
                      </a:r>
                      <a:endParaRPr lang="en-US" sz="1100">
                        <a:effectLst/>
                      </a:endParaRPr>
                    </a:p>
                    <a:p>
                      <a:pPr algn="ctr">
                        <a:lnSpc>
                          <a:spcPct val="115000"/>
                        </a:lnSpc>
                      </a:pPr>
                      <a:r>
                        <a:rPr lang="en-US" sz="800">
                          <a:effectLst/>
                        </a:rPr>
                        <a:t>-Writing proposals</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Problem in zip file</a:t>
                      </a:r>
                      <a:endParaRPr lang="en-US" sz="1100">
                        <a:effectLst/>
                      </a:endParaRPr>
                    </a:p>
                    <a:p>
                      <a:pPr algn="ctr">
                        <a:lnSpc>
                          <a:spcPct val="115000"/>
                        </a:lnSpc>
                      </a:pPr>
                      <a:r>
                        <a:rPr lang="en-US" sz="800">
                          <a:effectLst/>
                        </a:rPr>
                        <a:t>-</a:t>
                      </a:r>
                      <a:endParaRPr lang="en-US" sz="1100">
                        <a:effectLst/>
                      </a:endParaRPr>
                    </a:p>
                    <a:p>
                      <a:pPr algn="ctr">
                        <a:lnSpc>
                          <a:spcPct val="115000"/>
                        </a:lnSpc>
                      </a:pPr>
                      <a:r>
                        <a:rPr lang="en-US" sz="800">
                          <a:effectLst/>
                        </a:rPr>
                        <a:t>-</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No</a:t>
                      </a:r>
                      <a:br>
                        <a:rPr lang="en-US" sz="800">
                          <a:effectLst/>
                        </a:rPr>
                      </a:br>
                      <a:r>
                        <a:rPr lang="en-US" sz="800">
                          <a:effectLst/>
                        </a:rPr>
                        <a:t>Yes</a:t>
                      </a:r>
                      <a:endParaRPr lang="en-US" sz="1100">
                        <a:effectLst/>
                      </a:endParaRPr>
                    </a:p>
                    <a:p>
                      <a:pPr algn="ctr">
                        <a:lnSpc>
                          <a:spcPct val="115000"/>
                        </a:lnSpc>
                      </a:pPr>
                      <a:r>
                        <a:rPr lang="en-US" sz="800">
                          <a:effectLst/>
                        </a:rPr>
                        <a:t>Yes</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760387519"/>
                  </a:ext>
                </a:extLst>
              </a:tr>
              <a:tr h="598322">
                <a:tc>
                  <a:txBody>
                    <a:bodyPr/>
                    <a:lstStyle/>
                    <a:p>
                      <a:pPr algn="ctr">
                        <a:lnSpc>
                          <a:spcPct val="115000"/>
                        </a:lnSpc>
                      </a:pPr>
                      <a:r>
                        <a:rPr lang="en-US" sz="800">
                          <a:effectLst/>
                        </a:rPr>
                        <a:t>Afshari</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-Instal cadence</a:t>
                      </a:r>
                      <a:br>
                        <a:rPr lang="en-US" sz="800">
                          <a:effectLst/>
                        </a:rPr>
                      </a:br>
                      <a:r>
                        <a:rPr lang="en-US" sz="800">
                          <a:effectLst/>
                        </a:rPr>
                        <a:t>-Search about PoE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-Clearing storage</a:t>
                      </a:r>
                      <a:br>
                        <a:rPr lang="en-US" sz="800">
                          <a:effectLst/>
                        </a:rPr>
                      </a:br>
                      <a:r>
                        <a:rPr lang="en-US" sz="800">
                          <a:effectLst/>
                        </a:rPr>
                        <a:t>-Search about PoE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Problem in zip file</a:t>
                      </a:r>
                      <a:endParaRPr lang="en-US" sz="1100">
                        <a:effectLst/>
                      </a:endParaRPr>
                    </a:p>
                    <a:p>
                      <a:pPr algn="ctr">
                        <a:lnSpc>
                          <a:spcPct val="115000"/>
                        </a:lnSpc>
                      </a:pPr>
                      <a:r>
                        <a:rPr lang="en-US" sz="800">
                          <a:effectLst/>
                        </a:rPr>
                        <a:t>-</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No</a:t>
                      </a:r>
                      <a:endParaRPr lang="en-US" sz="1100">
                        <a:effectLst/>
                      </a:endParaRPr>
                    </a:p>
                    <a:p>
                      <a:pPr algn="ctr">
                        <a:lnSpc>
                          <a:spcPct val="115000"/>
                        </a:lnSpc>
                      </a:pPr>
                      <a:r>
                        <a:rPr lang="en-US" sz="800">
                          <a:effectLst/>
                        </a:rPr>
                        <a:t>Yes</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681163277"/>
                  </a:ext>
                </a:extLst>
              </a:tr>
              <a:tr h="617019">
                <a:tc>
                  <a:txBody>
                    <a:bodyPr/>
                    <a:lstStyle/>
                    <a:p>
                      <a:pPr algn="ctr">
                        <a:lnSpc>
                          <a:spcPct val="115000"/>
                        </a:lnSpc>
                      </a:pPr>
                      <a:r>
                        <a:rPr lang="en-US" sz="800">
                          <a:effectLst/>
                        </a:rPr>
                        <a:t>Mrs.Shaterzadeh</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 - Send educational content for cadence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a:effectLst/>
                        </a:rPr>
                        <a:t>-</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algn="ctr">
                        <a:lnSpc>
                          <a:spcPct val="115000"/>
                        </a:lnSpc>
                      </a:pPr>
                      <a:r>
                        <a:rPr lang="en-US" sz="800" dirty="0">
                          <a:effectLst/>
                        </a:rPr>
                        <a:t>Yes</a:t>
                      </a:r>
                      <a:endParaRPr lang="en-US"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010142835"/>
                  </a:ext>
                </a:extLst>
              </a:tr>
            </a:tbl>
          </a:graphicData>
        </a:graphic>
      </p:graphicFrame>
    </p:spTree>
    <p:extLst>
      <p:ext uri="{BB962C8B-B14F-4D97-AF65-F5344CB8AC3E}">
        <p14:creationId xmlns:p14="http://schemas.microsoft.com/office/powerpoint/2010/main" val="1964292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65209DE-DBA3-955E-2134-9B766B5BBCC9}"/>
              </a:ext>
            </a:extLst>
          </p:cNvPr>
          <p:cNvPicPr>
            <a:picLocks noChangeAspect="1"/>
          </p:cNvPicPr>
          <p:nvPr/>
        </p:nvPicPr>
        <p:blipFill>
          <a:blip r:embed="rId2"/>
          <a:stretch>
            <a:fillRect/>
          </a:stretch>
        </p:blipFill>
        <p:spPr>
          <a:xfrm>
            <a:off x="-2812240" y="-2045628"/>
            <a:ext cx="14525595" cy="9412381"/>
          </a:xfrm>
          <a:prstGeom prst="rect">
            <a:avLst/>
          </a:prstGeom>
        </p:spPr>
      </p:pic>
      <p:sp>
        <p:nvSpPr>
          <p:cNvPr id="26" name="textbox 26"/>
          <p:cNvSpPr/>
          <p:nvPr/>
        </p:nvSpPr>
        <p:spPr>
          <a:xfrm>
            <a:off x="2419897" y="2207419"/>
            <a:ext cx="4304206" cy="1390244"/>
          </a:xfrm>
          <a:prstGeom prst="rect">
            <a:avLst/>
          </a:prstGeom>
        </p:spPr>
        <p:txBody>
          <a:bodyPr vert="horz" wrap="square" lIns="0" tIns="0" rIns="0" bIns="0"/>
          <a:lstStyle/>
          <a:p>
            <a:pPr algn="l" rtl="0" eaLnBrk="0">
              <a:lnSpc>
                <a:spcPct val="41605"/>
              </a:lnSpc>
              <a:tabLst/>
            </a:pPr>
            <a:endParaRPr lang="Arial" altLang="Arial" sz="100" dirty="0"/>
          </a:p>
          <a:p>
            <a:pPr marL="12700" algn="l" rtl="0" eaLnBrk="0">
              <a:lnSpc>
                <a:spcPct val="80000"/>
              </a:lnSpc>
              <a:tabLst/>
            </a:pPr>
            <a:r>
              <a:rPr lang="en-US" sz="8700" b="1" spc="0" dirty="0">
                <a:solidFill>
                  <a:srgbClr val="FFFFFF">
                    <a:alpha val="100000"/>
                  </a:srgbClr>
                </a:solidFill>
                <a:latin typeface="Arial"/>
                <a:ea typeface="Arial"/>
                <a:cs typeface="Arial"/>
              </a:rPr>
              <a:t>Thanks</a:t>
            </a:r>
            <a:r>
              <a:rPr lang="en-US" sz="8700" b="1" dirty="0">
                <a:solidFill>
                  <a:srgbClr val="FFFFFF">
                    <a:alpha val="100000"/>
                  </a:srgbClr>
                </a:solidFill>
                <a:latin typeface="Arial"/>
                <a:ea typeface="Arial"/>
                <a:cs typeface="Arial"/>
              </a:rPr>
              <a:t>!</a:t>
            </a:r>
            <a:endParaRPr lang="Arial" altLang="Arial"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3D552520-5026-F5F3-CEAA-E99A556BB56E}"/>
              </a:ext>
            </a:extLst>
          </p:cNvPr>
          <p:cNvSpPr txBox="1"/>
          <p:nvPr/>
        </p:nvSpPr>
        <p:spPr>
          <a:xfrm>
            <a:off x="227948" y="238840"/>
            <a:ext cx="5177172" cy="461665"/>
          </a:xfrm>
          <a:prstGeom prst="rect">
            <a:avLst/>
          </a:prstGeom>
          <a:noFill/>
        </p:spPr>
        <p:txBody>
          <a:bodyPr wrap="square" rtlCol="0">
            <a:spAutoFit/>
          </a:bodyPr>
          <a:lstStyle/>
          <a:p>
            <a:r>
              <a:rPr lang="en-US" sz="2400" b="1" i="0" u="none" strike="noStrike" baseline="0" dirty="0">
                <a:solidFill>
                  <a:srgbClr val="D7561E"/>
                </a:solidFill>
              </a:rPr>
              <a:t>Project Overview and Objectives :</a:t>
            </a:r>
            <a:endParaRPr lang="en-US" sz="2400" b="1" dirty="0">
              <a:solidFill>
                <a:srgbClr val="D7561E"/>
              </a:solidFill>
            </a:endParaRPr>
          </a:p>
        </p:txBody>
      </p:sp>
      <p:sp>
        <p:nvSpPr>
          <p:cNvPr id="4" name="TextBox 3">
            <a:extLst>
              <a:ext uri="{FF2B5EF4-FFF2-40B4-BE49-F238E27FC236}">
                <a16:creationId xmlns:a16="http://schemas.microsoft.com/office/drawing/2014/main" id="{00446BE0-A5B4-EDA5-EDEF-7419248854E0}"/>
              </a:ext>
            </a:extLst>
          </p:cNvPr>
          <p:cNvSpPr txBox="1"/>
          <p:nvPr/>
        </p:nvSpPr>
        <p:spPr>
          <a:xfrm>
            <a:off x="307893" y="780524"/>
            <a:ext cx="8528213" cy="3785652"/>
          </a:xfrm>
          <a:prstGeom prst="rect">
            <a:avLst/>
          </a:prstGeom>
          <a:noFill/>
        </p:spPr>
        <p:txBody>
          <a:bodyPr wrap="square" rtlCol="0">
            <a:spAutoFit/>
          </a:bodyPr>
          <a:lstStyle/>
          <a:p>
            <a:pPr marL="285750" indent="-285750">
              <a:buFont typeface="Arial" panose="020B0604020202020204" pitchFamily="34" charset="0"/>
              <a:buChar char="•"/>
            </a:pPr>
            <a:r>
              <a:rPr lang="en-US" sz="1600" b="1" i="0" u="none" strike="noStrike" baseline="0" dirty="0">
                <a:solidFill>
                  <a:srgbClr val="00FAFC"/>
                </a:solidFill>
              </a:rPr>
              <a:t>Project Description: </a:t>
            </a:r>
          </a:p>
          <a:p>
            <a:pPr lvl="1"/>
            <a:r>
              <a:rPr lang="en-US" sz="1600" b="0" i="0" u="none" strike="noStrike" baseline="0" dirty="0">
                <a:solidFill>
                  <a:schemeClr val="bg1"/>
                </a:solidFill>
              </a:rPr>
              <a:t>This project involves the design of a plug-in electronic board that performs control and management functions for a main PoE injector board. The plug-in board includes a microcontroller responsible for generating and managing </a:t>
            </a:r>
            <a:r>
              <a:rPr lang="en-US" sz="1600" i="0" u="none" strike="noStrike" baseline="0" dirty="0">
                <a:solidFill>
                  <a:schemeClr val="bg1"/>
                </a:solidFill>
              </a:rPr>
              <a:t>I2C</a:t>
            </a:r>
            <a:r>
              <a:rPr lang="en-US" sz="1600" b="0" i="0" u="none" strike="noStrike" baseline="0" dirty="0">
                <a:solidFill>
                  <a:schemeClr val="bg1"/>
                </a:solidFill>
              </a:rPr>
              <a:t> signals to interact with and control the PoE </a:t>
            </a:r>
            <a:r>
              <a:rPr lang="en-US" sz="1600" i="0" u="none" strike="noStrike" baseline="0" dirty="0">
                <a:solidFill>
                  <a:schemeClr val="bg1"/>
                </a:solidFill>
              </a:rPr>
              <a:t>controller</a:t>
            </a:r>
            <a:r>
              <a:rPr lang="en-US" sz="1600" b="0" i="0" u="none" strike="noStrike" baseline="0" dirty="0">
                <a:solidFill>
                  <a:schemeClr val="bg1"/>
                </a:solidFill>
              </a:rPr>
              <a:t> </a:t>
            </a:r>
            <a:r>
              <a:rPr lang="en-US" sz="1600" i="0" u="none" strike="noStrike" baseline="0" dirty="0">
                <a:solidFill>
                  <a:schemeClr val="bg1"/>
                </a:solidFill>
              </a:rPr>
              <a:t>chip</a:t>
            </a:r>
            <a:r>
              <a:rPr lang="en-US" sz="1600" b="0" i="0" u="none" strike="noStrike" baseline="0" dirty="0">
                <a:solidFill>
                  <a:schemeClr val="bg1"/>
                </a:solidFill>
              </a:rPr>
              <a:t> on the main board , </a:t>
            </a:r>
            <a:r>
              <a:rPr lang="en-US" sz="1600" dirty="0">
                <a:solidFill>
                  <a:schemeClr val="bg1"/>
                </a:solidFill>
              </a:rPr>
              <a:t>UART signals to communicating with a debugging and monitoring system </a:t>
            </a:r>
            <a:r>
              <a:rPr lang="en-US" sz="1600" b="0" i="0" u="none" strike="noStrike" baseline="0" dirty="0">
                <a:solidFill>
                  <a:schemeClr val="bg1"/>
                </a:solidFill>
              </a:rPr>
              <a:t>and </a:t>
            </a:r>
            <a:r>
              <a:rPr lang="en-US" sz="1600" i="0" u="none" strike="noStrike" baseline="0" dirty="0">
                <a:solidFill>
                  <a:schemeClr val="bg1"/>
                </a:solidFill>
              </a:rPr>
              <a:t>RMII</a:t>
            </a:r>
            <a:r>
              <a:rPr lang="en-US" sz="1600" b="0" i="0" u="none" strike="noStrike" baseline="0" dirty="0">
                <a:solidFill>
                  <a:schemeClr val="bg1"/>
                </a:solidFill>
              </a:rPr>
              <a:t> signals for communicating </a:t>
            </a:r>
            <a:r>
              <a:rPr lang="en-US" sz="1600" dirty="0">
                <a:solidFill>
                  <a:schemeClr val="bg1"/>
                </a:solidFill>
              </a:rPr>
              <a:t>with physical layer of network</a:t>
            </a:r>
            <a:r>
              <a:rPr lang="en-US" sz="1600" b="0" i="0" u="none" strike="noStrike" baseline="0" dirty="0">
                <a:solidFill>
                  <a:schemeClr val="bg1"/>
                </a:solidFill>
              </a:rPr>
              <a:t>. The primary objective is to enhance the operational capabilities and streamline the control processes of the PoE injector system. </a:t>
            </a:r>
            <a:br>
              <a:rPr lang="en-US" sz="1600" b="0" i="0" u="none" strike="noStrike" baseline="0" dirty="0">
                <a:solidFill>
                  <a:schemeClr val="bg1"/>
                </a:solidFill>
              </a:rPr>
            </a:br>
            <a:endParaRPr lang="en-US" sz="1600" b="0" i="0" u="none" strike="noStrike" baseline="0" dirty="0">
              <a:solidFill>
                <a:schemeClr val="bg1"/>
              </a:solidFill>
            </a:endParaRPr>
          </a:p>
          <a:p>
            <a:pPr marL="285750" indent="-285750">
              <a:buFont typeface="Arial" panose="020B0604020202020204" pitchFamily="34" charset="0"/>
              <a:buChar char="•"/>
            </a:pPr>
            <a:r>
              <a:rPr lang="en-US" sz="1600" b="1" i="0" u="none" strike="noStrike" baseline="0" dirty="0">
                <a:solidFill>
                  <a:srgbClr val="00FAFC"/>
                </a:solidFill>
              </a:rPr>
              <a:t>Goals and Objectives: </a:t>
            </a:r>
          </a:p>
          <a:p>
            <a:pPr marL="285750" indent="-285750">
              <a:buFont typeface="Wingdings" panose="05000000000000000000" pitchFamily="2" charset="2"/>
              <a:buChar char="Ø"/>
            </a:pPr>
            <a:r>
              <a:rPr lang="en-US" sz="1600" b="0" i="0" u="none" strike="noStrike" baseline="0" dirty="0">
                <a:solidFill>
                  <a:schemeClr val="bg1"/>
                </a:solidFill>
              </a:rPr>
              <a:t>Develop a plug-in board capable of efficiently managing the PoE injector main board's operations. </a:t>
            </a:r>
          </a:p>
          <a:p>
            <a:pPr marL="285750" indent="-285750">
              <a:buFont typeface="Wingdings" panose="05000000000000000000" pitchFamily="2" charset="2"/>
              <a:buChar char="Ø"/>
            </a:pPr>
            <a:endParaRPr lang="en-US" sz="1600" b="0" i="0" u="none" strike="noStrike" baseline="0" dirty="0">
              <a:solidFill>
                <a:schemeClr val="bg1"/>
              </a:solidFill>
            </a:endParaRPr>
          </a:p>
          <a:p>
            <a:pPr marL="285750" indent="-285750">
              <a:buFont typeface="Wingdings" panose="05000000000000000000" pitchFamily="2" charset="2"/>
              <a:buChar char="Ø"/>
            </a:pPr>
            <a:r>
              <a:rPr lang="en-US" sz="1600" b="0" i="0" u="none" strike="noStrike" baseline="0" dirty="0">
                <a:solidFill>
                  <a:schemeClr val="bg1"/>
                </a:solidFill>
              </a:rPr>
              <a:t>Create a modular plug-in board that can be easily attached or detached from the main PoE injector board. </a:t>
            </a:r>
            <a:endParaRPr lang="en-US" sz="1600" dirty="0">
              <a:solidFill>
                <a:schemeClr val="bg1"/>
              </a:solidFill>
            </a:endParaRPr>
          </a:p>
        </p:txBody>
      </p:sp>
    </p:spTree>
    <p:extLst>
      <p:ext uri="{BB962C8B-B14F-4D97-AF65-F5344CB8AC3E}">
        <p14:creationId xmlns:p14="http://schemas.microsoft.com/office/powerpoint/2010/main" val="1223747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7715020-B401-3BE5-BDF0-4743C612A88C}"/>
              </a:ext>
            </a:extLst>
          </p:cNvPr>
          <p:cNvPicPr>
            <a:picLocks noChangeAspect="1"/>
          </p:cNvPicPr>
          <p:nvPr/>
        </p:nvPicPr>
        <p:blipFill>
          <a:blip r:embed="rId2"/>
          <a:stretch>
            <a:fillRect/>
          </a:stretch>
        </p:blipFill>
        <p:spPr>
          <a:xfrm>
            <a:off x="0" y="-2054128"/>
            <a:ext cx="9467849" cy="9467849"/>
          </a:xfrm>
          <a:prstGeom prst="rect">
            <a:avLst/>
          </a:prstGeom>
        </p:spPr>
      </p:pic>
      <p:sp>
        <p:nvSpPr>
          <p:cNvPr id="153" name="textbox 153"/>
          <p:cNvSpPr/>
          <p:nvPr/>
        </p:nvSpPr>
        <p:spPr>
          <a:xfrm>
            <a:off x="4876801" y="2694107"/>
            <a:ext cx="4267200" cy="1732421"/>
          </a:xfrm>
          <a:prstGeom prst="rect">
            <a:avLst/>
          </a:prstGeom>
        </p:spPr>
        <p:txBody>
          <a:bodyPr vert="horz" wrap="square" lIns="0" tIns="0" rIns="0" bIns="0"/>
          <a:lstStyle/>
          <a:p>
            <a:pPr algn="l" rtl="0" eaLnBrk="0">
              <a:lnSpc>
                <a:spcPct val="63461"/>
              </a:lnSpc>
              <a:tabLst/>
            </a:pPr>
            <a:endParaRPr lang="Arial" altLang="Arial" sz="100" dirty="0"/>
          </a:p>
          <a:p>
            <a:r>
              <a:rPr lang="en-US" sz="3600" dirty="0">
                <a:solidFill>
                  <a:schemeClr val="bg1"/>
                </a:solidFill>
              </a:rPr>
              <a:t>Theory </a:t>
            </a:r>
            <a:br>
              <a:rPr lang="en-US" sz="3600" dirty="0">
                <a:solidFill>
                  <a:schemeClr val="bg1"/>
                </a:solidFill>
              </a:rPr>
            </a:br>
            <a:r>
              <a:rPr lang="en-US" sz="3600" dirty="0">
                <a:solidFill>
                  <a:schemeClr val="bg1"/>
                </a:solidFill>
              </a:rPr>
              <a:t>&amp; Initial information</a:t>
            </a:r>
          </a:p>
        </p:txBody>
      </p:sp>
      <p:graphicFrame>
        <p:nvGraphicFramePr>
          <p:cNvPr id="154" name="table 154"/>
          <p:cNvGraphicFramePr>
            <a:graphicFrameLocks noGrp="1"/>
          </p:cNvGraphicFramePr>
          <p:nvPr>
            <p:extLst>
              <p:ext uri="{D42A27DB-BD31-4B8C-83A1-F6EECF244321}">
                <p14:modId xmlns:p14="http://schemas.microsoft.com/office/powerpoint/2010/main" val="770229169"/>
              </p:ext>
            </p:extLst>
          </p:nvPr>
        </p:nvGraphicFramePr>
        <p:xfrm>
          <a:off x="7318057" y="1592300"/>
          <a:ext cx="1020444" cy="1010920"/>
        </p:xfrm>
        <a:graphic>
          <a:graphicData uri="http://schemas.openxmlformats.org/drawingml/2006/table">
            <a:tbl>
              <a:tblPr/>
              <a:tblGrid>
                <a:gridCol w="1020444">
                  <a:extLst>
                    <a:ext uri="{9D8B030D-6E8A-4147-A177-3AD203B41FA5}">
                      <a16:colId xmlns:a16="http://schemas.microsoft.com/office/drawing/2014/main" val="20000"/>
                    </a:ext>
                  </a:extLst>
                </a:gridCol>
              </a:tblGrid>
              <a:tr h="1010920">
                <a:tc>
                  <a:txBody>
                    <a:bodyPr/>
                    <a:lstStyle/>
                    <a:p>
                      <a:pPr algn="l" rtl="0" eaLnBrk="0">
                        <a:lnSpc>
                          <a:spcPct val="186000"/>
                        </a:lnSpc>
                        <a:tabLst/>
                      </a:pPr>
                      <a:endParaRPr lang="Arial" altLang="Arial" sz="1000" dirty="0"/>
                    </a:p>
                    <a:p>
                      <a:pPr marL="123055" algn="l" rtl="0" eaLnBrk="0">
                        <a:lnSpc>
                          <a:spcPct val="79000"/>
                        </a:lnSpc>
                        <a:spcBef>
                          <a:spcPts val="6"/>
                        </a:spcBef>
                        <a:tabLst/>
                      </a:pPr>
                      <a:r>
                        <a:rPr lang="en-US" sz="5000" b="1" spc="510" dirty="0">
                          <a:solidFill>
                            <a:srgbClr val="D7561E">
                              <a:alpha val="100000"/>
                            </a:srgbClr>
                          </a:solidFill>
                          <a:latin typeface="Arial"/>
                          <a:ea typeface="Arial"/>
                          <a:cs typeface="Arial"/>
                        </a:rPr>
                        <a:t>0</a:t>
                      </a:r>
                      <a:r>
                        <a:rPr lang="en-US" sz="5000" b="1" spc="490" dirty="0">
                          <a:solidFill>
                            <a:srgbClr val="D7561E">
                              <a:alpha val="100000"/>
                            </a:srgbClr>
                          </a:solidFill>
                          <a:latin typeface="Arial"/>
                          <a:ea typeface="Arial"/>
                          <a:cs typeface="Arial"/>
                        </a:rPr>
                        <a:t>2</a:t>
                      </a:r>
                      <a:endParaRPr lang="Arial" altLang="Arial" sz="5000" dirty="0"/>
                    </a:p>
                  </a:txBody>
                  <a:tcPr marL="0" marR="0" marT="0" marB="0">
                    <a:lnL w="9525" cap="flat" cmpd="sng" algn="ctr">
                      <a:solidFill>
                        <a:srgbClr val="4EF9F2"/>
                      </a:solidFill>
                      <a:prstDash val="solid"/>
                      <a:round/>
                      <a:headEnd type="none" w="med" len="med"/>
                      <a:tailEnd type="none" w="med" len="med"/>
                    </a:lnL>
                    <a:lnR w="9525" cap="flat" cmpd="sng" algn="ctr">
                      <a:solidFill>
                        <a:srgbClr val="4EF9F2"/>
                      </a:solidFill>
                      <a:prstDash val="solid"/>
                      <a:round/>
                      <a:headEnd type="none" w="med" len="med"/>
                      <a:tailEnd type="none" w="med" len="med"/>
                    </a:lnR>
                    <a:lnT w="9525" cap="flat" cmpd="sng" algn="ctr">
                      <a:solidFill>
                        <a:srgbClr val="4EF9F2"/>
                      </a:solidFill>
                      <a:prstDash val="solid"/>
                      <a:round/>
                      <a:headEnd type="none" w="med" len="med"/>
                      <a:tailEnd type="none" w="med" len="med"/>
                    </a:lnT>
                    <a:lnB w="9525" cap="flat" cmpd="sng" algn="ctr">
                      <a:solidFill>
                        <a:srgbClr val="4EF9F2"/>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55" name="path"/>
          <p:cNvSpPr/>
          <p:nvPr/>
        </p:nvSpPr>
        <p:spPr>
          <a:xfrm>
            <a:off x="6873565" y="1710104"/>
            <a:ext cx="271513" cy="739290"/>
          </a:xfrm>
          <a:custGeom>
            <a:avLst/>
            <a:gdLst/>
            <a:ahLst/>
            <a:cxnLst/>
            <a:rect l="0" t="0" r="0" b="0"/>
            <a:pathLst>
              <a:path w="427" h="1164">
                <a:moveTo>
                  <a:pt x="427" y="1153"/>
                </a:moveTo>
                <a:lnTo>
                  <a:pt x="152" y="1153"/>
                </a:lnTo>
                <a:moveTo>
                  <a:pt x="427" y="962"/>
                </a:moveTo>
                <a:lnTo>
                  <a:pt x="0" y="962"/>
                </a:lnTo>
                <a:moveTo>
                  <a:pt x="427" y="772"/>
                </a:moveTo>
                <a:lnTo>
                  <a:pt x="152" y="772"/>
                </a:lnTo>
                <a:moveTo>
                  <a:pt x="427" y="582"/>
                </a:moveTo>
                <a:lnTo>
                  <a:pt x="0" y="582"/>
                </a:lnTo>
                <a:moveTo>
                  <a:pt x="427" y="391"/>
                </a:moveTo>
                <a:lnTo>
                  <a:pt x="152" y="391"/>
                </a:lnTo>
                <a:moveTo>
                  <a:pt x="427" y="11"/>
                </a:moveTo>
                <a:lnTo>
                  <a:pt x="152" y="11"/>
                </a:lnTo>
                <a:moveTo>
                  <a:pt x="427" y="201"/>
                </a:moveTo>
                <a:lnTo>
                  <a:pt x="0" y="201"/>
                </a:lnTo>
              </a:path>
            </a:pathLst>
          </a:custGeom>
          <a:noFill/>
          <a:ln w="14008" cap="flat">
            <a:miter lim="1000000"/>
          </a:ln>
        </p:spPr>
        <p:txBody>
          <a:bodyPr rtlCol="0"/>
          <a:lstStyle/>
          <a:p>
            <a:pPr algn="ctr"/>
            <a:endParaRPr lang="zh-CN" altLang="en-US"/>
          </a:p>
        </p:txBody>
      </p:sp>
      <p:sp>
        <p:nvSpPr>
          <p:cNvPr id="156" name="path"/>
          <p:cNvSpPr/>
          <p:nvPr/>
        </p:nvSpPr>
        <p:spPr>
          <a:xfrm>
            <a:off x="6448930" y="3609999"/>
            <a:ext cx="1891455" cy="88544"/>
          </a:xfrm>
          <a:custGeom>
            <a:avLst/>
            <a:gdLst/>
            <a:ahLst/>
            <a:cxnLst/>
            <a:rect l="0" t="0" r="0" b="0"/>
            <a:pathLst>
              <a:path w="2978" h="139">
                <a:moveTo>
                  <a:pt x="129" y="69"/>
                </a:moveTo>
                <a:lnTo>
                  <a:pt x="2849" y="69"/>
                </a:lnTo>
                <a:moveTo>
                  <a:pt x="10" y="69"/>
                </a:moveTo>
                <a:cubicBezTo>
                  <a:pt x="10" y="102"/>
                  <a:pt x="36" y="129"/>
                  <a:pt x="69" y="129"/>
                </a:cubicBezTo>
                <a:cubicBezTo>
                  <a:pt x="102" y="129"/>
                  <a:pt x="129" y="102"/>
                  <a:pt x="129" y="69"/>
                </a:cubicBezTo>
                <a:cubicBezTo>
                  <a:pt x="129" y="36"/>
                  <a:pt x="102" y="10"/>
                  <a:pt x="69" y="10"/>
                </a:cubicBezTo>
                <a:cubicBezTo>
                  <a:pt x="36" y="10"/>
                  <a:pt x="10" y="36"/>
                  <a:pt x="10" y="69"/>
                </a:cubicBezTo>
                <a:moveTo>
                  <a:pt x="2849" y="69"/>
                </a:moveTo>
                <a:cubicBezTo>
                  <a:pt x="2849" y="102"/>
                  <a:pt x="2875" y="129"/>
                  <a:pt x="2908" y="129"/>
                </a:cubicBezTo>
                <a:cubicBezTo>
                  <a:pt x="2941" y="129"/>
                  <a:pt x="2968" y="102"/>
                  <a:pt x="2968" y="69"/>
                </a:cubicBezTo>
                <a:cubicBezTo>
                  <a:pt x="2968" y="36"/>
                  <a:pt x="2941" y="10"/>
                  <a:pt x="2908" y="10"/>
                </a:cubicBezTo>
                <a:cubicBezTo>
                  <a:pt x="2875" y="10"/>
                  <a:pt x="2849" y="36"/>
                  <a:pt x="2849" y="69"/>
                </a:cubicBezTo>
              </a:path>
            </a:pathLst>
          </a:custGeom>
          <a:noFill/>
          <a:ln w="12700" cap="flat">
            <a:miter lim="1000000"/>
          </a:ln>
        </p:spPr>
        <p:txBody>
          <a:bodyPr rtlCol="0"/>
          <a:lstStyle/>
          <a:p>
            <a:pPr algn="ctr"/>
            <a:endParaRPr lang="zh-CN" altLang="en-US"/>
          </a:p>
        </p:txBody>
      </p:sp>
      <p:pic>
        <p:nvPicPr>
          <p:cNvPr id="3" name="图片 2">
            <a:extLst>
              <a:ext uri="{FF2B5EF4-FFF2-40B4-BE49-F238E27FC236}">
                <a16:creationId xmlns:a16="http://schemas.microsoft.com/office/drawing/2014/main" id="{E727EF4F-C8B4-F10B-1453-9751D862BC78}"/>
              </a:ext>
            </a:extLst>
          </p:cNvPr>
          <p:cNvPicPr>
            <a:picLocks noChangeAspect="1"/>
          </p:cNvPicPr>
          <p:nvPr/>
        </p:nvPicPr>
        <p:blipFill>
          <a:blip r:embed="rId3"/>
          <a:stretch>
            <a:fillRect/>
          </a:stretch>
        </p:blipFill>
        <p:spPr>
          <a:xfrm>
            <a:off x="6873565" y="1712794"/>
            <a:ext cx="266700" cy="736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FA2B3FDB-3384-47FC-9444-18CEFF4C44A9}"/>
              </a:ext>
            </a:extLst>
          </p:cNvPr>
          <p:cNvSpPr txBox="1"/>
          <p:nvPr/>
        </p:nvSpPr>
        <p:spPr>
          <a:xfrm>
            <a:off x="519266" y="736555"/>
            <a:ext cx="8105466" cy="1477328"/>
          </a:xfrm>
          <a:prstGeom prst="rect">
            <a:avLst/>
          </a:prstGeom>
          <a:noFill/>
        </p:spPr>
        <p:txBody>
          <a:bodyPr wrap="square" rtlCol="0">
            <a:spAutoFit/>
          </a:bodyPr>
          <a:lstStyle/>
          <a:p>
            <a:r>
              <a:rPr lang="en-US" dirty="0">
                <a:solidFill>
                  <a:schemeClr val="bg1"/>
                </a:solidFill>
              </a:rPr>
              <a:t>A </a:t>
            </a:r>
            <a:r>
              <a:rPr lang="en-US" b="1" dirty="0">
                <a:solidFill>
                  <a:schemeClr val="bg1"/>
                </a:solidFill>
              </a:rPr>
              <a:t>PoE injector</a:t>
            </a:r>
            <a:r>
              <a:rPr lang="en-US" dirty="0">
                <a:solidFill>
                  <a:schemeClr val="bg1"/>
                </a:solidFill>
              </a:rPr>
              <a:t> (Power over Ethernet injector) is a device used to supply both data and electrical power to network devices through a single Ethernet cable. It allows devices like IP cameras, wireless access points, and VoIP phones, which require both data and power, to be connected to a network without needing separate power adapters.</a:t>
            </a:r>
          </a:p>
        </p:txBody>
      </p:sp>
      <p:pic>
        <p:nvPicPr>
          <p:cNvPr id="4" name="Picture 3">
            <a:extLst>
              <a:ext uri="{FF2B5EF4-FFF2-40B4-BE49-F238E27FC236}">
                <a16:creationId xmlns:a16="http://schemas.microsoft.com/office/drawing/2014/main" id="{75E511BF-7DEA-EDDA-98FD-308FEB0E5700}"/>
              </a:ext>
            </a:extLst>
          </p:cNvPr>
          <p:cNvPicPr>
            <a:picLocks noChangeAspect="1"/>
          </p:cNvPicPr>
          <p:nvPr/>
        </p:nvPicPr>
        <p:blipFill rotWithShape="1">
          <a:blip r:embed="rId3"/>
          <a:srcRect t="1" b="16411"/>
          <a:stretch/>
        </p:blipFill>
        <p:spPr>
          <a:xfrm>
            <a:off x="1866111" y="2391149"/>
            <a:ext cx="5411777" cy="2455795"/>
          </a:xfrm>
          <a:prstGeom prst="rect">
            <a:avLst/>
          </a:prstGeom>
        </p:spPr>
      </p:pic>
      <p:sp>
        <p:nvSpPr>
          <p:cNvPr id="5" name="TextBox 4">
            <a:extLst>
              <a:ext uri="{FF2B5EF4-FFF2-40B4-BE49-F238E27FC236}">
                <a16:creationId xmlns:a16="http://schemas.microsoft.com/office/drawing/2014/main" id="{05EE5C1D-3315-B4F7-B882-C75B2EDEAFF4}"/>
              </a:ext>
            </a:extLst>
          </p:cNvPr>
          <p:cNvSpPr txBox="1"/>
          <p:nvPr/>
        </p:nvSpPr>
        <p:spPr>
          <a:xfrm>
            <a:off x="519266" y="274890"/>
            <a:ext cx="2081019" cy="461665"/>
          </a:xfrm>
          <a:prstGeom prst="rect">
            <a:avLst/>
          </a:prstGeom>
          <a:noFill/>
        </p:spPr>
        <p:txBody>
          <a:bodyPr wrap="none" rtlCol="0">
            <a:spAutoFit/>
          </a:bodyPr>
          <a:lstStyle/>
          <a:p>
            <a:r>
              <a:rPr lang="en-US" sz="2400" b="1" dirty="0">
                <a:solidFill>
                  <a:srgbClr val="D7561E"/>
                </a:solidFill>
              </a:rPr>
              <a:t>PoE injector:</a:t>
            </a:r>
          </a:p>
        </p:txBody>
      </p:sp>
    </p:spTree>
    <p:extLst>
      <p:ext uri="{BB962C8B-B14F-4D97-AF65-F5344CB8AC3E}">
        <p14:creationId xmlns:p14="http://schemas.microsoft.com/office/powerpoint/2010/main" val="2494968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1">
            <a:extLst>
              <a:ext uri="{FF2B5EF4-FFF2-40B4-BE49-F238E27FC236}">
                <a16:creationId xmlns:a16="http://schemas.microsoft.com/office/drawing/2014/main" id="{E58D73D9-2F61-22C3-4E12-06AE0B9709A9}"/>
              </a:ext>
            </a:extLst>
          </p:cNvPr>
          <p:cNvSpPr>
            <a:spLocks noChangeArrowheads="1"/>
          </p:cNvSpPr>
          <p:nvPr/>
        </p:nvSpPr>
        <p:spPr bwMode="auto">
          <a:xfrm>
            <a:off x="688601" y="335240"/>
            <a:ext cx="6786880" cy="4473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FAFC"/>
                </a:solidFill>
                <a:effectLst/>
                <a:latin typeface="Arial" panose="020B0604020202020204" pitchFamily="34" charset="0"/>
              </a:rPr>
              <a:t>Benefits:</a:t>
            </a:r>
            <a:endParaRPr kumimoji="0" lang="en-US" altLang="en-US" sz="1800" b="0" i="0" u="none" strike="noStrike" cap="none" normalizeH="0" baseline="0" dirty="0">
              <a:ln>
                <a:noFill/>
              </a:ln>
              <a:solidFill>
                <a:srgbClr val="00FAFC"/>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Simplified installation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Single cable for data and power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No need for nearby power outlets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Flexible device placement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Reduced cable clutter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Cost-effective power solution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Easy network expansion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Supports remote devices (IP cameras, access points)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Safe and reliable power distribution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PoE standards compatibility (802.3af, 802.3at, 802.3bt)</a:t>
            </a:r>
          </a:p>
        </p:txBody>
      </p:sp>
    </p:spTree>
    <p:extLst>
      <p:ext uri="{BB962C8B-B14F-4D97-AF65-F5344CB8AC3E}">
        <p14:creationId xmlns:p14="http://schemas.microsoft.com/office/powerpoint/2010/main" val="227086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pic>
        <p:nvPicPr>
          <p:cNvPr id="3" name="Picture 4">
            <a:extLst>
              <a:ext uri="{FF2B5EF4-FFF2-40B4-BE49-F238E27FC236}">
                <a16:creationId xmlns:a16="http://schemas.microsoft.com/office/drawing/2014/main" id="{79DB4DEE-5427-B18B-717E-CC7DB9B7D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02" y="694481"/>
            <a:ext cx="7930996" cy="41423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ED81A3-E1E4-CD2B-5749-6C5F1F931F7A}"/>
              </a:ext>
            </a:extLst>
          </p:cNvPr>
          <p:cNvSpPr txBox="1"/>
          <p:nvPr/>
        </p:nvSpPr>
        <p:spPr>
          <a:xfrm>
            <a:off x="606502" y="294371"/>
            <a:ext cx="3778599"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bg1"/>
                </a:solidFill>
              </a:rPr>
              <a:t>Block Diagram of main board</a:t>
            </a:r>
          </a:p>
        </p:txBody>
      </p:sp>
    </p:spTree>
    <p:extLst>
      <p:ext uri="{BB962C8B-B14F-4D97-AF65-F5344CB8AC3E}">
        <p14:creationId xmlns:p14="http://schemas.microsoft.com/office/powerpoint/2010/main" val="1495162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97FF3D6-EE91-CDD0-0B24-5BDCFCCD8F2D}"/>
              </a:ext>
            </a:extLst>
          </p:cNvPr>
          <p:cNvPicPr>
            <a:picLocks noChangeAspect="1"/>
          </p:cNvPicPr>
          <p:nvPr/>
        </p:nvPicPr>
        <p:blipFill>
          <a:blip r:embed="rId2"/>
          <a:stretch>
            <a:fillRect/>
          </a:stretch>
        </p:blipFill>
        <p:spPr>
          <a:xfrm>
            <a:off x="-84666" y="-2084916"/>
            <a:ext cx="9516533" cy="9516533"/>
          </a:xfrm>
          <a:prstGeom prst="rect">
            <a:avLst/>
          </a:prstGeom>
        </p:spPr>
      </p:pic>
      <p:sp>
        <p:nvSpPr>
          <p:cNvPr id="13" name="Rectangle 12">
            <a:extLst>
              <a:ext uri="{FF2B5EF4-FFF2-40B4-BE49-F238E27FC236}">
                <a16:creationId xmlns:a16="http://schemas.microsoft.com/office/drawing/2014/main" id="{C3A39D03-52F5-A259-AE1A-8D5C5508B07C}"/>
              </a:ext>
            </a:extLst>
          </p:cNvPr>
          <p:cNvSpPr>
            <a:spLocks noChangeArrowheads="1"/>
          </p:cNvSpPr>
          <p:nvPr/>
        </p:nvSpPr>
        <p:spPr bwMode="auto">
          <a:xfrm>
            <a:off x="113974" y="464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AB53CD40-817A-2BEC-C711-D3BB22F80BE6}"/>
              </a:ext>
            </a:extLst>
          </p:cNvPr>
          <p:cNvSpPr>
            <a:spLocks noChangeArrowheads="1"/>
          </p:cNvSpPr>
          <p:nvPr/>
        </p:nvSpPr>
        <p:spPr bwMode="auto">
          <a:xfrm>
            <a:off x="0" y="4658439"/>
            <a:ext cx="22794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731104F-8BB5-588E-A816-CA7E9A6C7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915" y="912848"/>
            <a:ext cx="7234169" cy="37455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002D53-E367-C289-3427-34B8B2D3EB76}"/>
              </a:ext>
            </a:extLst>
          </p:cNvPr>
          <p:cNvSpPr txBox="1"/>
          <p:nvPr/>
        </p:nvSpPr>
        <p:spPr>
          <a:xfrm>
            <a:off x="954915" y="464347"/>
            <a:ext cx="619245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3D model of PCB Board</a:t>
            </a:r>
          </a:p>
        </p:txBody>
      </p:sp>
    </p:spTree>
    <p:extLst>
      <p:ext uri="{BB962C8B-B14F-4D97-AF65-F5344CB8AC3E}">
        <p14:creationId xmlns:p14="http://schemas.microsoft.com/office/powerpoint/2010/main" val="49562301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TotalTime>
  <Words>1131</Words>
  <Application>Microsoft Office PowerPoint</Application>
  <PresentationFormat>On-screen Show (16:9)</PresentationFormat>
  <Paragraphs>246</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arezoo savlani</cp:lastModifiedBy>
  <cp:revision>16</cp:revision>
  <dcterms:modified xsi:type="dcterms:W3CDTF">2024-09-07T10:13:53Z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wqlLaW5nc29mdCBQREYgdG8gV1BTIDgw</vt:lpwstr>
  </property>
  <property fmtid="{D5CDD505-2E9C-101B-9397-08002B2CF9AE}" pid="3" name="Created">
    <vt:filetime>2023-03-31T16:44:18Z</vt:filetime>
  </property>
  <property fmtid="{D5CDD505-2E9C-101B-9397-08002B2CF9AE}" pid="4" name="UsrData">
    <vt:lpwstr>64269d324e2c48c83fc65d85</vt:lpwstr>
  </property>
</Properties>
</file>